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png" ContentType="image/png"/>
  <Default Extension="emf" ContentType="image/x-emf"/>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5" r:id="rId3"/>
    <p:sldMasterId id="2147483662" r:id="rId4"/>
    <p:sldMasterId id="2147483669" r:id="rId5"/>
    <p:sldMasterId id="2147483676" r:id="rId6"/>
  </p:sldMasterIdLst>
  <p:notesMasterIdLst>
    <p:notesMasterId r:id="rId71"/>
  </p:notesMasterIdLst>
  <p:sldIdLst>
    <p:sldId id="256" r:id="rId7"/>
    <p:sldId id="587" r:id="rId8"/>
    <p:sldId id="347" r:id="rId9"/>
    <p:sldId id="402" r:id="rId10"/>
    <p:sldId id="715" r:id="rId11"/>
    <p:sldId id="360" r:id="rId12"/>
    <p:sldId id="361" r:id="rId13"/>
    <p:sldId id="717" r:id="rId14"/>
    <p:sldId id="718" r:id="rId15"/>
    <p:sldId id="719" r:id="rId16"/>
    <p:sldId id="720" r:id="rId17"/>
    <p:sldId id="721" r:id="rId18"/>
    <p:sldId id="367" r:id="rId19"/>
    <p:sldId id="518" r:id="rId20"/>
    <p:sldId id="368" r:id="rId21"/>
    <p:sldId id="519" r:id="rId22"/>
    <p:sldId id="406" r:id="rId23"/>
    <p:sldId id="369" r:id="rId24"/>
    <p:sldId id="466" r:id="rId25"/>
    <p:sldId id="407" r:id="rId26"/>
    <p:sldId id="520" r:id="rId27"/>
    <p:sldId id="408" r:id="rId28"/>
    <p:sldId id="523" r:id="rId29"/>
    <p:sldId id="409" r:id="rId30"/>
    <p:sldId id="524" r:id="rId31"/>
    <p:sldId id="410" r:id="rId32"/>
    <p:sldId id="525" r:id="rId33"/>
    <p:sldId id="526" r:id="rId34"/>
    <p:sldId id="527" r:id="rId35"/>
    <p:sldId id="528" r:id="rId36"/>
    <p:sldId id="370" r:id="rId37"/>
    <p:sldId id="403" r:id="rId38"/>
    <p:sldId id="371" r:id="rId39"/>
    <p:sldId id="529" r:id="rId40"/>
    <p:sldId id="373" r:id="rId41"/>
    <p:sldId id="374" r:id="rId42"/>
    <p:sldId id="375" r:id="rId43"/>
    <p:sldId id="376" r:id="rId44"/>
    <p:sldId id="404" r:id="rId45"/>
    <p:sldId id="377" r:id="rId46"/>
    <p:sldId id="530" r:id="rId47"/>
    <p:sldId id="379" r:id="rId48"/>
    <p:sldId id="380" r:id="rId49"/>
    <p:sldId id="723" r:id="rId50"/>
    <p:sldId id="724" r:id="rId51"/>
    <p:sldId id="382" r:id="rId52"/>
    <p:sldId id="531" r:id="rId53"/>
    <p:sldId id="383" r:id="rId54"/>
    <p:sldId id="532" r:id="rId55"/>
    <p:sldId id="384" r:id="rId56"/>
    <p:sldId id="533" r:id="rId57"/>
    <p:sldId id="405" r:id="rId58"/>
    <p:sldId id="432" r:id="rId59"/>
    <p:sldId id="385" r:id="rId60"/>
    <p:sldId id="434" r:id="rId61"/>
    <p:sldId id="386" r:id="rId62"/>
    <p:sldId id="433" r:id="rId63"/>
    <p:sldId id="393" r:id="rId64"/>
    <p:sldId id="394" r:id="rId65"/>
    <p:sldId id="676" r:id="rId66"/>
    <p:sldId id="678" r:id="rId67"/>
    <p:sldId id="677" r:id="rId68"/>
    <p:sldId id="679" r:id="rId69"/>
    <p:sldId id="395" r:id="rId70"/>
    <p:sldId id="396" r:id="rId72"/>
    <p:sldId id="535" r:id="rId73"/>
    <p:sldId id="400" r:id="rId74"/>
    <p:sldId id="398" r:id="rId75"/>
    <p:sldId id="417" r:id="rId76"/>
    <p:sldId id="418" r:id="rId77"/>
    <p:sldId id="419" r:id="rId78"/>
    <p:sldId id="420" r:id="rId79"/>
    <p:sldId id="421" r:id="rId80"/>
    <p:sldId id="422" r:id="rId81"/>
    <p:sldId id="423" r:id="rId82"/>
    <p:sldId id="424" r:id="rId83"/>
    <p:sldId id="425" r:id="rId84"/>
    <p:sldId id="426" r:id="rId85"/>
    <p:sldId id="427" r:id="rId86"/>
    <p:sldId id="428" r:id="rId87"/>
    <p:sldId id="429" r:id="rId88"/>
    <p:sldId id="430" r:id="rId89"/>
    <p:sldId id="431" r:id="rId90"/>
    <p:sldId id="662" r:id="rId91"/>
    <p:sldId id="663" r:id="rId92"/>
    <p:sldId id="664" r:id="rId93"/>
    <p:sldId id="665" r:id="rId94"/>
    <p:sldId id="666" r:id="rId95"/>
    <p:sldId id="667" r:id="rId96"/>
    <p:sldId id="668" r:id="rId97"/>
    <p:sldId id="670" r:id="rId98"/>
    <p:sldId id="671" r:id="rId99"/>
    <p:sldId id="672" r:id="rId100"/>
    <p:sldId id="401" r:id="rId101"/>
    <p:sldId id="537" r:id="rId102"/>
    <p:sldId id="538" r:id="rId103"/>
    <p:sldId id="714" r:id="rId104"/>
  </p:sldIdLst>
  <p:sldSz cx="9144000" cy="6858000" type="screen4x3"/>
  <p:notesSz cx="6858000" cy="9144000"/>
  <p:custDataLst>
    <p:tags r:id="rId108"/>
  </p:custDataLst>
  <p:defaultTextStyle>
    <a:defPPr>
      <a:defRPr lang="zh-CN"/>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22" userDrawn="1">
          <p15:clr>
            <a:srgbClr val="A4A3A4"/>
          </p15:clr>
        </p15:guide>
        <p15:guide id="2" pos="29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24A7"/>
    <a:srgbClr val="CC6600"/>
    <a:srgbClr val="FF3300"/>
    <a:srgbClr val="666633"/>
    <a:srgbClr val="EAEAEA"/>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100" d="100"/>
          <a:sy n="100" d="100"/>
        </p:scale>
        <p:origin x="-1626" y="-102"/>
      </p:cViewPr>
      <p:guideLst>
        <p:guide orient="horz" pos="2122"/>
        <p:guide pos="2916"/>
      </p:guideLst>
    </p:cSldViewPr>
  </p:slideViewPr>
  <p:notesTextViewPr>
    <p:cViewPr>
      <p:scale>
        <a:sx n="100" d="100"/>
        <a:sy n="100" d="100"/>
      </p:scale>
      <p:origin x="0" y="0"/>
    </p:cViewPr>
  </p:notesTextViewPr>
  <p:gridSpacing cx="76199" cy="76199"/>
</p:viewPr>
</file>

<file path=ppt/_rels/presentation.xml.rels><?xml version="1.0" encoding="UTF-8" standalone="yes"?>
<Relationships xmlns="http://schemas.openxmlformats.org/package/2006/relationships"><Relationship Id="rId99" Type="http://schemas.openxmlformats.org/officeDocument/2006/relationships/slide" Target="slides/slide92.xml"/><Relationship Id="rId98" Type="http://schemas.openxmlformats.org/officeDocument/2006/relationships/slide" Target="slides/slide91.xml"/><Relationship Id="rId97" Type="http://schemas.openxmlformats.org/officeDocument/2006/relationships/slide" Target="slides/slide90.xml"/><Relationship Id="rId96" Type="http://schemas.openxmlformats.org/officeDocument/2006/relationships/slide" Target="slides/slide89.xml"/><Relationship Id="rId95" Type="http://schemas.openxmlformats.org/officeDocument/2006/relationships/slide" Target="slides/slide88.xml"/><Relationship Id="rId94" Type="http://schemas.openxmlformats.org/officeDocument/2006/relationships/slide" Target="slides/slide87.xml"/><Relationship Id="rId93" Type="http://schemas.openxmlformats.org/officeDocument/2006/relationships/slide" Target="slides/slide86.xml"/><Relationship Id="rId92" Type="http://schemas.openxmlformats.org/officeDocument/2006/relationships/slide" Target="slides/slide85.xml"/><Relationship Id="rId91" Type="http://schemas.openxmlformats.org/officeDocument/2006/relationships/slide" Target="slides/slide84.xml"/><Relationship Id="rId90" Type="http://schemas.openxmlformats.org/officeDocument/2006/relationships/slide" Target="slides/slide83.xml"/><Relationship Id="rId9" Type="http://schemas.openxmlformats.org/officeDocument/2006/relationships/slide" Target="slides/slide3.xml"/><Relationship Id="rId89" Type="http://schemas.openxmlformats.org/officeDocument/2006/relationships/slide" Target="slides/slide82.xml"/><Relationship Id="rId88" Type="http://schemas.openxmlformats.org/officeDocument/2006/relationships/slide" Target="slides/slide81.xml"/><Relationship Id="rId87" Type="http://schemas.openxmlformats.org/officeDocument/2006/relationships/slide" Target="slides/slide80.xml"/><Relationship Id="rId86" Type="http://schemas.openxmlformats.org/officeDocument/2006/relationships/slide" Target="slides/slide79.xml"/><Relationship Id="rId85" Type="http://schemas.openxmlformats.org/officeDocument/2006/relationships/slide" Target="slides/slide78.xml"/><Relationship Id="rId84" Type="http://schemas.openxmlformats.org/officeDocument/2006/relationships/slide" Target="slides/slide77.xml"/><Relationship Id="rId83" Type="http://schemas.openxmlformats.org/officeDocument/2006/relationships/slide" Target="slides/slide76.xml"/><Relationship Id="rId82" Type="http://schemas.openxmlformats.org/officeDocument/2006/relationships/slide" Target="slides/slide75.xml"/><Relationship Id="rId81" Type="http://schemas.openxmlformats.org/officeDocument/2006/relationships/slide" Target="slides/slide74.xml"/><Relationship Id="rId80" Type="http://schemas.openxmlformats.org/officeDocument/2006/relationships/slide" Target="slides/slide73.xml"/><Relationship Id="rId8" Type="http://schemas.openxmlformats.org/officeDocument/2006/relationships/slide" Target="slides/slide2.xml"/><Relationship Id="rId79" Type="http://schemas.openxmlformats.org/officeDocument/2006/relationships/slide" Target="slides/slide72.xml"/><Relationship Id="rId78" Type="http://schemas.openxmlformats.org/officeDocument/2006/relationships/slide" Target="slides/slide71.xml"/><Relationship Id="rId77" Type="http://schemas.openxmlformats.org/officeDocument/2006/relationships/slide" Target="slides/slide70.xml"/><Relationship Id="rId76" Type="http://schemas.openxmlformats.org/officeDocument/2006/relationships/slide" Target="slides/slide69.xml"/><Relationship Id="rId75" Type="http://schemas.openxmlformats.org/officeDocument/2006/relationships/slide" Target="slides/slide68.xml"/><Relationship Id="rId74" Type="http://schemas.openxmlformats.org/officeDocument/2006/relationships/slide" Target="slides/slide67.xml"/><Relationship Id="rId73" Type="http://schemas.openxmlformats.org/officeDocument/2006/relationships/slide" Target="slides/slide66.xml"/><Relationship Id="rId72" Type="http://schemas.openxmlformats.org/officeDocument/2006/relationships/slide" Target="slides/slide65.xml"/><Relationship Id="rId71" Type="http://schemas.openxmlformats.org/officeDocument/2006/relationships/notesMaster" Target="notesMasters/notesMaster1.xml"/><Relationship Id="rId70" Type="http://schemas.openxmlformats.org/officeDocument/2006/relationships/slide" Target="slides/slide64.xml"/><Relationship Id="rId7" Type="http://schemas.openxmlformats.org/officeDocument/2006/relationships/slide" Target="slides/slide1.xml"/><Relationship Id="rId69" Type="http://schemas.openxmlformats.org/officeDocument/2006/relationships/slide" Target="slides/slide63.xml"/><Relationship Id="rId68" Type="http://schemas.openxmlformats.org/officeDocument/2006/relationships/slide" Target="slides/slide62.xml"/><Relationship Id="rId67" Type="http://schemas.openxmlformats.org/officeDocument/2006/relationships/slide" Target="slides/slide61.xml"/><Relationship Id="rId66" Type="http://schemas.openxmlformats.org/officeDocument/2006/relationships/slide" Target="slides/slide60.xml"/><Relationship Id="rId65" Type="http://schemas.openxmlformats.org/officeDocument/2006/relationships/slide" Target="slides/slide59.xml"/><Relationship Id="rId64" Type="http://schemas.openxmlformats.org/officeDocument/2006/relationships/slide" Target="slides/slide58.xml"/><Relationship Id="rId63" Type="http://schemas.openxmlformats.org/officeDocument/2006/relationships/slide" Target="slides/slide57.xml"/><Relationship Id="rId62" Type="http://schemas.openxmlformats.org/officeDocument/2006/relationships/slide" Target="slides/slide56.xml"/><Relationship Id="rId61" Type="http://schemas.openxmlformats.org/officeDocument/2006/relationships/slide" Target="slides/slide55.xml"/><Relationship Id="rId60" Type="http://schemas.openxmlformats.org/officeDocument/2006/relationships/slide" Target="slides/slide54.xml"/><Relationship Id="rId6" Type="http://schemas.openxmlformats.org/officeDocument/2006/relationships/slideMaster" Target="slideMasters/slideMaster5.xml"/><Relationship Id="rId59" Type="http://schemas.openxmlformats.org/officeDocument/2006/relationships/slide" Target="slides/slide53.xml"/><Relationship Id="rId58" Type="http://schemas.openxmlformats.org/officeDocument/2006/relationships/slide" Target="slides/slide52.xml"/><Relationship Id="rId57" Type="http://schemas.openxmlformats.org/officeDocument/2006/relationships/slide" Target="slides/slide51.xml"/><Relationship Id="rId56" Type="http://schemas.openxmlformats.org/officeDocument/2006/relationships/slide" Target="slides/slide50.xml"/><Relationship Id="rId55" Type="http://schemas.openxmlformats.org/officeDocument/2006/relationships/slide" Target="slides/slide49.xml"/><Relationship Id="rId54" Type="http://schemas.openxmlformats.org/officeDocument/2006/relationships/slide" Target="slides/slide48.xml"/><Relationship Id="rId53" Type="http://schemas.openxmlformats.org/officeDocument/2006/relationships/slide" Target="slides/slide47.xml"/><Relationship Id="rId52" Type="http://schemas.openxmlformats.org/officeDocument/2006/relationships/slide" Target="slides/slide46.xml"/><Relationship Id="rId51" Type="http://schemas.openxmlformats.org/officeDocument/2006/relationships/slide" Target="slides/slide45.xml"/><Relationship Id="rId50" Type="http://schemas.openxmlformats.org/officeDocument/2006/relationships/slide" Target="slides/slide44.xml"/><Relationship Id="rId5" Type="http://schemas.openxmlformats.org/officeDocument/2006/relationships/slideMaster" Target="slideMasters/slideMaster4.xml"/><Relationship Id="rId49" Type="http://schemas.openxmlformats.org/officeDocument/2006/relationships/slide" Target="slides/slide43.xml"/><Relationship Id="rId48" Type="http://schemas.openxmlformats.org/officeDocument/2006/relationships/slide" Target="slides/slide42.xml"/><Relationship Id="rId47" Type="http://schemas.openxmlformats.org/officeDocument/2006/relationships/slide" Target="slides/slide41.xml"/><Relationship Id="rId46" Type="http://schemas.openxmlformats.org/officeDocument/2006/relationships/slide" Target="slides/slide40.xml"/><Relationship Id="rId45" Type="http://schemas.openxmlformats.org/officeDocument/2006/relationships/slide" Target="slides/slide39.xml"/><Relationship Id="rId44" Type="http://schemas.openxmlformats.org/officeDocument/2006/relationships/slide" Target="slides/slide38.xml"/><Relationship Id="rId43" Type="http://schemas.openxmlformats.org/officeDocument/2006/relationships/slide" Target="slides/slide37.xml"/><Relationship Id="rId42" Type="http://schemas.openxmlformats.org/officeDocument/2006/relationships/slide" Target="slides/slide36.xml"/><Relationship Id="rId41" Type="http://schemas.openxmlformats.org/officeDocument/2006/relationships/slide" Target="slides/slide35.xml"/><Relationship Id="rId40" Type="http://schemas.openxmlformats.org/officeDocument/2006/relationships/slide" Target="slides/slide34.xml"/><Relationship Id="rId4" Type="http://schemas.openxmlformats.org/officeDocument/2006/relationships/slideMaster" Target="slideMasters/slideMaster3.xml"/><Relationship Id="rId39" Type="http://schemas.openxmlformats.org/officeDocument/2006/relationships/slide" Target="slides/slide33.xml"/><Relationship Id="rId38" Type="http://schemas.openxmlformats.org/officeDocument/2006/relationships/slide" Target="slides/slide32.xml"/><Relationship Id="rId37" Type="http://schemas.openxmlformats.org/officeDocument/2006/relationships/slide" Target="slides/slide31.xml"/><Relationship Id="rId36" Type="http://schemas.openxmlformats.org/officeDocument/2006/relationships/slide" Target="slides/slide30.xml"/><Relationship Id="rId35" Type="http://schemas.openxmlformats.org/officeDocument/2006/relationships/slide" Target="slides/slide29.xml"/><Relationship Id="rId34" Type="http://schemas.openxmlformats.org/officeDocument/2006/relationships/slide" Target="slides/slide28.xml"/><Relationship Id="rId33" Type="http://schemas.openxmlformats.org/officeDocument/2006/relationships/slide" Target="slides/slide27.xml"/><Relationship Id="rId32" Type="http://schemas.openxmlformats.org/officeDocument/2006/relationships/slide" Target="slides/slide26.xml"/><Relationship Id="rId31" Type="http://schemas.openxmlformats.org/officeDocument/2006/relationships/slide" Target="slides/slide25.xml"/><Relationship Id="rId30" Type="http://schemas.openxmlformats.org/officeDocument/2006/relationships/slide" Target="slides/slide24.xml"/><Relationship Id="rId3" Type="http://schemas.openxmlformats.org/officeDocument/2006/relationships/slideMaster" Target="slideMasters/slideMaster2.xml"/><Relationship Id="rId29" Type="http://schemas.openxmlformats.org/officeDocument/2006/relationships/slide" Target="slides/slide23.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8" Type="http://schemas.openxmlformats.org/officeDocument/2006/relationships/tags" Target="tags/tag10.xml"/><Relationship Id="rId107" Type="http://schemas.openxmlformats.org/officeDocument/2006/relationships/tableStyles" Target="tableStyles.xml"/><Relationship Id="rId106" Type="http://schemas.openxmlformats.org/officeDocument/2006/relationships/viewProps" Target="viewProps.xml"/><Relationship Id="rId105" Type="http://schemas.openxmlformats.org/officeDocument/2006/relationships/presProps" Target="presProps.xml"/><Relationship Id="rId104" Type="http://schemas.openxmlformats.org/officeDocument/2006/relationships/slide" Target="slides/slide97.xml"/><Relationship Id="rId103" Type="http://schemas.openxmlformats.org/officeDocument/2006/relationships/slide" Target="slides/slide96.xml"/><Relationship Id="rId102" Type="http://schemas.openxmlformats.org/officeDocument/2006/relationships/slide" Target="slides/slide95.xml"/><Relationship Id="rId101" Type="http://schemas.openxmlformats.org/officeDocument/2006/relationships/slide" Target="slides/slide94.xml"/><Relationship Id="rId100" Type="http://schemas.openxmlformats.org/officeDocument/2006/relationships/slide" Target="slides/slide93.xml"/><Relationship Id="rId10" Type="http://schemas.openxmlformats.org/officeDocument/2006/relationships/slide" Target="slides/slide4.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media/>
</file>

<file path=ppt/media/image1.png>
</file>

<file path=ppt/media/image12.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Rectangle 2"/>
          <p:cNvSpPr>
            <a:spLocks noGrp="1" noChangeArrowheads="1"/>
          </p:cNvSpPr>
          <p:nvPr>
            <p:ph type="hdr" sz="quarter"/>
          </p:nvPr>
        </p:nvSpPr>
        <p:spPr bwMode="auto">
          <a:xfrm>
            <a:off x="0" y="0"/>
            <a:ext cx="2971800" cy="457200"/>
          </a:xfrm>
          <a:prstGeom prst="rect">
            <a:avLst/>
          </a:prstGeom>
          <a:noFill/>
          <a:ln w="9525">
            <a:noFill/>
            <a:miter lim="800000"/>
          </a:ln>
        </p:spPr>
        <p:txBody>
          <a:bodyPr vert="horz" wrap="square" lIns="91440" tIns="45720" rIns="91440" bIns="45720" numCol="1" anchor="t" anchorCtr="0" compatLnSpc="1"/>
          <a:lstStyle>
            <a:lvl1pPr eaLnBrk="1" hangingPunct="1">
              <a:buFont typeface="Arial" panose="020B0604020202020204" pitchFamily="34" charset="0"/>
              <a:buNone/>
              <a:defRPr sz="1200">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1" name="Rectangle 3"/>
          <p:cNvSpPr>
            <a:spLocks noGrp="1" noChangeArrowheads="1"/>
          </p:cNvSpPr>
          <p:nvPr>
            <p:ph type="dt" idx="1"/>
          </p:nvPr>
        </p:nvSpPr>
        <p:spPr bwMode="auto">
          <a:xfrm>
            <a:off x="3884613" y="0"/>
            <a:ext cx="2971800" cy="457200"/>
          </a:xfrm>
          <a:prstGeom prst="rect">
            <a:avLst/>
          </a:prstGeom>
          <a:noFill/>
          <a:ln w="9525">
            <a:noFill/>
            <a:miter lim="800000"/>
          </a:ln>
        </p:spPr>
        <p:txBody>
          <a:bodyPr vert="horz" wrap="square" lIns="91440" tIns="45720" rIns="91440" bIns="45720" numCol="1" anchor="t" anchorCtr="0" compatLnSpc="1"/>
          <a:lstStyle>
            <a:lvl1pPr algn="r" eaLnBrk="1" hangingPunct="1">
              <a:buFont typeface="Arial" panose="020B0604020202020204" pitchFamily="34" charset="0"/>
              <a:buNone/>
              <a:defRPr sz="1200">
                <a:latin typeface="Arial" panose="020B0604020202020204" pitchFamily="34" charset="0"/>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148" name="Rectangle 4"/>
          <p:cNvSpPr>
            <a:spLocks noGrp="1"/>
          </p:cNvSpPr>
          <p:nvPr>
            <p:ph type="sldImg"/>
          </p:nvPr>
        </p:nvSpPr>
        <p:spPr>
          <a:xfrm>
            <a:off x="1143000" y="685800"/>
            <a:ext cx="4572000" cy="3429000"/>
          </a:xfrm>
          <a:prstGeom prst="rect">
            <a:avLst/>
          </a:prstGeom>
          <a:noFill/>
          <a:ln w="9525">
            <a:noFill/>
          </a:ln>
        </p:spPr>
      </p:sp>
      <p:sp>
        <p:nvSpPr>
          <p:cNvPr id="2053" name="Rectangle 5"/>
          <p:cNvSpPr>
            <a:spLocks noGrp="1" noChangeArrowheads="1"/>
          </p:cNvSpPr>
          <p:nvPr>
            <p:ph type="body" sz="quarter" idx="3"/>
          </p:nvPr>
        </p:nvSpPr>
        <p:spPr bwMode="auto">
          <a:xfrm>
            <a:off x="685800" y="4343400"/>
            <a:ext cx="5486400" cy="4114800"/>
          </a:xfrm>
          <a:prstGeom prst="rect">
            <a:avLst/>
          </a:prstGeom>
          <a:noFill/>
          <a:ln w="9525">
            <a:noFill/>
            <a:miter lim="800000"/>
          </a:ln>
        </p:spPr>
        <p:txBody>
          <a:bodyPr vert="horz" wrap="square" lIns="91440" tIns="45720" rIns="91440" bIns="45720" numCol="1" anchor="ctr" anchorCtr="0" compatLnSpc="1"/>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单击此处编辑母版文本样式</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第二级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第三级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第四级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第五级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4" name="Rectangle 6"/>
          <p:cNvSpPr>
            <a:spLocks noGrp="1" noChangeArrowheads="1"/>
          </p:cNvSpPr>
          <p:nvPr>
            <p:ph type="ftr" sz="quarter" idx="4"/>
          </p:nvPr>
        </p:nvSpPr>
        <p:spPr bwMode="auto">
          <a:xfrm>
            <a:off x="0" y="8685213"/>
            <a:ext cx="2971800" cy="457200"/>
          </a:xfrm>
          <a:prstGeom prst="rect">
            <a:avLst/>
          </a:prstGeom>
          <a:noFill/>
          <a:ln w="9525">
            <a:noFill/>
            <a:miter lim="800000"/>
          </a:ln>
        </p:spPr>
        <p:txBody>
          <a:bodyPr vert="horz" wrap="square" lIns="91440" tIns="45720" rIns="91440" bIns="45720" numCol="1" anchor="b" anchorCtr="0" compatLnSpc="1"/>
          <a:lstStyle>
            <a:lvl1pPr eaLnBrk="1" hangingPunct="1">
              <a:buFont typeface="Arial" panose="020B0604020202020204" pitchFamily="34" charset="0"/>
              <a:buNone/>
              <a:defRPr sz="1200">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5"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p:spPr>
        <p:txBody>
          <a:bodyPr vert="horz" wrap="square" lIns="91440" tIns="45720" rIns="91440" bIns="45720" numCol="1" anchor="b" anchorCtr="0" compatLnSpc="1"/>
          <a:p>
            <a:pPr lvl="0" algn="r" eaLnBrk="1" fontAlgn="base" hangingPunct="1">
              <a:buNone/>
            </a:pPr>
            <a:fld id="{9A0DB2DC-4C9A-4742-B13C-FB6460FD3503}" type="slidenum">
              <a:rPr lang="en-US" altLang="zh-CN" sz="1200" strike="noStrike" noProof="1" dirty="0">
                <a:latin typeface="Arial" panose="020B0604020202020204" pitchFamily="34" charset="0"/>
                <a:ea typeface="宋体" panose="02010600030101010101" pitchFamily="2" charset="-122"/>
                <a:cs typeface="+mn-cs"/>
              </a:rPr>
            </a:fld>
            <a:endParaRPr lang="en-US" altLang="zh-CN" sz="1200" strike="noStrike" noProof="1" dirty="0"/>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4513" name="幻灯片图像占位符 1"/>
          <p:cNvSpPr>
            <a:spLocks noGrp="1" noRot="1" noChangeAspect="1" noTextEdit="1"/>
          </p:cNvSpPr>
          <p:nvPr>
            <p:ph type="sldImg"/>
          </p:nvPr>
        </p:nvSpPr>
        <p:spPr/>
      </p:sp>
      <p:sp>
        <p:nvSpPr>
          <p:cNvPr id="64514" name="备注占位符 2"/>
          <p:cNvSpPr>
            <a:spLocks noGrp="1"/>
          </p:cNvSpPr>
          <p:nvPr>
            <p:ph type="body"/>
          </p:nvPr>
        </p:nvSpPr>
        <p:spPr/>
        <p:txBody>
          <a:bodyPr wrap="square" lIns="91440" tIns="45720" rIns="91440" bIns="45720" anchor="ctr" anchorCtr="0"/>
          <a:p>
            <a:pPr lvl="0"/>
            <a:r>
              <a:rPr lang="zh-CN" altLang="en-US" dirty="0"/>
              <a:t>图片显示的实例为：</a:t>
            </a:r>
            <a:endParaRPr lang="en-US" altLang="zh-CN" dirty="0"/>
          </a:p>
          <a:p>
            <a:pPr lvl="0"/>
            <a:r>
              <a:rPr lang="zh-CN" altLang="en-US" dirty="0"/>
              <a:t>（</a:t>
            </a:r>
            <a:r>
              <a:rPr lang="en-US" altLang="zh-CN" dirty="0"/>
              <a:t>1</a:t>
            </a:r>
            <a:r>
              <a:rPr lang="zh-CN" altLang="en-US" dirty="0"/>
              <a:t>）利用</a:t>
            </a:r>
            <a:r>
              <a:rPr lang="en-US" altLang="zh-CN" dirty="0"/>
              <a:t>mkdir</a:t>
            </a:r>
            <a:r>
              <a:rPr lang="zh-CN" altLang="en-US" dirty="0"/>
              <a:t>命令在计算机上创建</a:t>
            </a:r>
            <a:r>
              <a:rPr lang="en-US" altLang="zh-CN" dirty="0"/>
              <a:t>hdfs</a:t>
            </a:r>
            <a:r>
              <a:rPr lang="zh-CN" altLang="en-US" dirty="0"/>
              <a:t>目录</a:t>
            </a:r>
            <a:r>
              <a:rPr lang="en-US" altLang="zh-CN" dirty="0"/>
              <a:t>tempDir</a:t>
            </a:r>
            <a:endParaRPr lang="en-US" altLang="zh-CN" dirty="0"/>
          </a:p>
          <a:p>
            <a:pPr lvl="0"/>
            <a:r>
              <a:rPr lang="zh-CN" altLang="en-US" dirty="0"/>
              <a:t>（</a:t>
            </a:r>
            <a:r>
              <a:rPr lang="en-US" altLang="zh-CN" dirty="0"/>
              <a:t>2</a:t>
            </a:r>
            <a:r>
              <a:rPr lang="zh-CN" altLang="en-US" dirty="0"/>
              <a:t>）利用</a:t>
            </a:r>
            <a:r>
              <a:rPr lang="en-US" altLang="zh-CN" dirty="0"/>
              <a:t>ls</a:t>
            </a:r>
            <a:r>
              <a:rPr lang="zh-CN" altLang="en-US" dirty="0"/>
              <a:t>命令显示</a:t>
            </a:r>
            <a:r>
              <a:rPr lang="en-US" altLang="zh-CN" dirty="0"/>
              <a:t>127.0.0.1</a:t>
            </a:r>
            <a:r>
              <a:rPr lang="zh-CN" altLang="en-US" dirty="0"/>
              <a:t>机器上现有的</a:t>
            </a:r>
            <a:r>
              <a:rPr lang="en-US" altLang="zh-CN" dirty="0"/>
              <a:t>hdfs</a:t>
            </a:r>
            <a:r>
              <a:rPr lang="zh-CN" altLang="en-US" dirty="0"/>
              <a:t>文件</a:t>
            </a:r>
            <a:endParaRPr lang="en-US" altLang="zh-CN" dirty="0"/>
          </a:p>
        </p:txBody>
      </p:sp>
      <p:sp>
        <p:nvSpPr>
          <p:cNvPr id="64515" name="灯片编号占位符 3"/>
          <p:cNvSpPr txBox="1">
            <a:spLocks noGrp="1"/>
          </p:cNvSpPr>
          <p:nvPr/>
        </p:nvSpPr>
        <p:spPr>
          <a:xfrm>
            <a:off x="3884613" y="8685213"/>
            <a:ext cx="2971800" cy="457200"/>
          </a:xfrm>
          <a:prstGeom prst="rect">
            <a:avLst/>
          </a:prstGeom>
          <a:noFill/>
          <a:ln w="9525">
            <a:noFill/>
          </a:ln>
        </p:spPr>
        <p:txBody>
          <a:bodyPr anchor="b" anchorCtr="0"/>
          <a:p>
            <a:pPr lvl="0" algn="r">
              <a:buFontTx/>
            </a:pPr>
            <a:fld id="{9A0DB2DC-4C9A-4742-B13C-FB6460FD3503}" type="slidenum">
              <a:rPr lang="zh-CN" altLang="zh-CN" sz="1200" dirty="0"/>
            </a:fld>
            <a:endParaRPr lang="zh-CN" altLang="zh-CN" sz="120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6561" name="幻灯片图像占位符 1"/>
          <p:cNvSpPr>
            <a:spLocks noGrp="1" noRot="1" noChangeAspect="1" noTextEdit="1"/>
          </p:cNvSpPr>
          <p:nvPr>
            <p:ph type="sldImg"/>
          </p:nvPr>
        </p:nvSpPr>
        <p:spPr/>
      </p:sp>
      <p:sp>
        <p:nvSpPr>
          <p:cNvPr id="66562" name="备注占位符 2"/>
          <p:cNvSpPr>
            <a:spLocks noGrp="1"/>
          </p:cNvSpPr>
          <p:nvPr>
            <p:ph type="body"/>
          </p:nvPr>
        </p:nvSpPr>
        <p:spPr/>
        <p:txBody>
          <a:bodyPr wrap="square" lIns="91440" tIns="45720" rIns="91440" bIns="45720" anchor="ctr" anchorCtr="0"/>
          <a:p>
            <a:pPr lvl="0"/>
            <a:r>
              <a:rPr lang="zh-CN" altLang="en-US" dirty="0"/>
              <a:t>图片展示的实例：</a:t>
            </a:r>
            <a:endParaRPr lang="en-US" altLang="zh-CN" dirty="0"/>
          </a:p>
          <a:p>
            <a:pPr lvl="0"/>
            <a:r>
              <a:rPr lang="zh-CN" altLang="en-US" dirty="0"/>
              <a:t>（</a:t>
            </a:r>
            <a:r>
              <a:rPr lang="en-US" altLang="zh-CN" dirty="0"/>
              <a:t>1</a:t>
            </a:r>
            <a:r>
              <a:rPr lang="zh-CN" altLang="en-US" dirty="0"/>
              <a:t>）利用</a:t>
            </a:r>
            <a:r>
              <a:rPr lang="en-US" altLang="zh-CN" dirty="0"/>
              <a:t>copyFromLocal</a:t>
            </a:r>
            <a:r>
              <a:rPr lang="zh-CN" altLang="en-US" dirty="0"/>
              <a:t>命令从本地计算机上传</a:t>
            </a:r>
            <a:r>
              <a:rPr lang="en-US" altLang="zh-CN" dirty="0"/>
              <a:t>tempfile</a:t>
            </a:r>
            <a:r>
              <a:rPr lang="zh-CN" altLang="en-US" dirty="0"/>
              <a:t>文件夹里的所有文件到</a:t>
            </a:r>
            <a:r>
              <a:rPr lang="en-US" altLang="zh-CN" dirty="0"/>
              <a:t>127.0.0.1</a:t>
            </a:r>
            <a:r>
              <a:rPr lang="zh-CN" altLang="en-US" dirty="0"/>
              <a:t>计算机底下的</a:t>
            </a:r>
            <a:r>
              <a:rPr lang="en-US" altLang="zh-CN" dirty="0"/>
              <a:t>tempDir</a:t>
            </a:r>
            <a:r>
              <a:rPr lang="zh-CN" altLang="en-US" dirty="0"/>
              <a:t>文件夹下</a:t>
            </a:r>
            <a:endParaRPr lang="en-US" altLang="zh-CN" dirty="0"/>
          </a:p>
          <a:p>
            <a:pPr lvl="0"/>
            <a:r>
              <a:rPr lang="zh-CN" altLang="en-US" dirty="0"/>
              <a:t>（</a:t>
            </a:r>
            <a:r>
              <a:rPr lang="en-US" altLang="zh-CN" dirty="0"/>
              <a:t>2</a:t>
            </a:r>
            <a:r>
              <a:rPr lang="zh-CN" altLang="en-US" dirty="0"/>
              <a:t>）利用</a:t>
            </a:r>
            <a:r>
              <a:rPr lang="en-US" altLang="zh-CN" dirty="0"/>
              <a:t>ls</a:t>
            </a:r>
            <a:r>
              <a:rPr lang="zh-CN" altLang="en-US" dirty="0"/>
              <a:t>命令显示</a:t>
            </a:r>
            <a:r>
              <a:rPr lang="en-US" altLang="zh-CN" dirty="0"/>
              <a:t>127.0.0.1</a:t>
            </a:r>
            <a:r>
              <a:rPr lang="zh-CN" altLang="en-US" dirty="0"/>
              <a:t>计算机中的</a:t>
            </a:r>
            <a:r>
              <a:rPr lang="en-US" altLang="zh-CN" dirty="0"/>
              <a:t>tempDir</a:t>
            </a:r>
            <a:r>
              <a:rPr lang="zh-CN" altLang="en-US" dirty="0"/>
              <a:t>文件夹里的所有文件</a:t>
            </a:r>
            <a:endParaRPr lang="en-US" altLang="zh-CN" dirty="0"/>
          </a:p>
          <a:p>
            <a:pPr lvl="0"/>
            <a:r>
              <a:rPr lang="zh-CN" altLang="en-US" dirty="0"/>
              <a:t>（</a:t>
            </a:r>
            <a:r>
              <a:rPr lang="en-US" altLang="zh-CN" dirty="0"/>
              <a:t>3</a:t>
            </a:r>
            <a:r>
              <a:rPr lang="zh-CN" altLang="en-US" dirty="0"/>
              <a:t>）利用</a:t>
            </a:r>
            <a:r>
              <a:rPr lang="en-US" altLang="zh-CN" dirty="0"/>
              <a:t>cat</a:t>
            </a:r>
            <a:r>
              <a:rPr lang="zh-CN" altLang="en-US" dirty="0"/>
              <a:t>命令打印出</a:t>
            </a:r>
            <a:r>
              <a:rPr lang="en-US" altLang="zh-CN" dirty="0"/>
              <a:t>127.0.0.1</a:t>
            </a:r>
            <a:r>
              <a:rPr lang="zh-CN" altLang="en-US" dirty="0"/>
              <a:t>计算机中的</a:t>
            </a:r>
            <a:r>
              <a:rPr lang="en-US" altLang="zh-CN" dirty="0"/>
              <a:t>tempDir</a:t>
            </a:r>
            <a:r>
              <a:rPr lang="zh-CN" altLang="en-US" dirty="0"/>
              <a:t>文件夹里的所有文件的内容</a:t>
            </a:r>
            <a:endParaRPr lang="en-US" altLang="zh-CN" dirty="0"/>
          </a:p>
        </p:txBody>
      </p:sp>
      <p:sp>
        <p:nvSpPr>
          <p:cNvPr id="66563" name="灯片编号占位符 3"/>
          <p:cNvSpPr txBox="1">
            <a:spLocks noGrp="1"/>
          </p:cNvSpPr>
          <p:nvPr/>
        </p:nvSpPr>
        <p:spPr>
          <a:xfrm>
            <a:off x="3884613" y="8685213"/>
            <a:ext cx="2971800" cy="457200"/>
          </a:xfrm>
          <a:prstGeom prst="rect">
            <a:avLst/>
          </a:prstGeom>
          <a:noFill/>
          <a:ln w="9525">
            <a:noFill/>
          </a:ln>
        </p:spPr>
        <p:txBody>
          <a:bodyPr anchor="b" anchorCtr="0"/>
          <a:p>
            <a:pPr lvl="0" algn="r">
              <a:buFontTx/>
            </a:pPr>
            <a:fld id="{9A0DB2DC-4C9A-4742-B13C-FB6460FD3503}" type="slidenum">
              <a:rPr lang="zh-CN" altLang="zh-CN" sz="1200" dirty="0"/>
            </a:fld>
            <a:endParaRPr lang="zh-CN" altLang="zh-CN" sz="120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8609" name="幻灯片图像占位符 1"/>
          <p:cNvSpPr>
            <a:spLocks noGrp="1" noRot="1" noChangeAspect="1" noTextEdit="1"/>
          </p:cNvSpPr>
          <p:nvPr>
            <p:ph type="sldImg"/>
          </p:nvPr>
        </p:nvSpPr>
        <p:spPr/>
      </p:sp>
      <p:sp>
        <p:nvSpPr>
          <p:cNvPr id="68610" name="备注占位符 2"/>
          <p:cNvSpPr>
            <a:spLocks noGrp="1"/>
          </p:cNvSpPr>
          <p:nvPr>
            <p:ph type="body"/>
          </p:nvPr>
        </p:nvSpPr>
        <p:spPr/>
        <p:txBody>
          <a:bodyPr wrap="square" lIns="91440" tIns="45720" rIns="91440" bIns="45720" anchor="ctr" anchorCtr="0"/>
          <a:p>
            <a:pPr lvl="0"/>
            <a:r>
              <a:rPr lang="zh-CN" altLang="en-US" dirty="0"/>
              <a:t>图片展示的实例：</a:t>
            </a:r>
            <a:endParaRPr lang="en-US" altLang="zh-CN" dirty="0"/>
          </a:p>
          <a:p>
            <a:pPr lvl="0"/>
            <a:r>
              <a:rPr lang="zh-CN" altLang="en-US" dirty="0"/>
              <a:t>（</a:t>
            </a:r>
            <a:r>
              <a:rPr lang="en-US" altLang="zh-CN" dirty="0"/>
              <a:t>1</a:t>
            </a:r>
            <a:r>
              <a:rPr lang="zh-CN" altLang="en-US" dirty="0"/>
              <a:t>）利用</a:t>
            </a:r>
            <a:r>
              <a:rPr lang="en-US" altLang="zh-CN" dirty="0"/>
              <a:t>copyFromLocal</a:t>
            </a:r>
            <a:r>
              <a:rPr lang="zh-CN" altLang="en-US" dirty="0"/>
              <a:t>命令从本地计算机上传</a:t>
            </a:r>
            <a:r>
              <a:rPr lang="en-US" altLang="zh-CN" dirty="0"/>
              <a:t>tempfile</a:t>
            </a:r>
            <a:r>
              <a:rPr lang="zh-CN" altLang="en-US" dirty="0"/>
              <a:t>文件夹里的所有文件到</a:t>
            </a:r>
            <a:r>
              <a:rPr lang="en-US" altLang="zh-CN" dirty="0"/>
              <a:t>127.0.0.1</a:t>
            </a:r>
            <a:r>
              <a:rPr lang="zh-CN" altLang="en-US" dirty="0"/>
              <a:t>计算机底下的</a:t>
            </a:r>
            <a:r>
              <a:rPr lang="en-US" altLang="zh-CN" dirty="0"/>
              <a:t>tempDir</a:t>
            </a:r>
            <a:r>
              <a:rPr lang="zh-CN" altLang="en-US" dirty="0"/>
              <a:t>文件夹下</a:t>
            </a:r>
            <a:endParaRPr lang="en-US" altLang="zh-CN" dirty="0"/>
          </a:p>
          <a:p>
            <a:pPr lvl="0"/>
            <a:r>
              <a:rPr lang="zh-CN" altLang="en-US" dirty="0"/>
              <a:t>（</a:t>
            </a:r>
            <a:r>
              <a:rPr lang="en-US" altLang="zh-CN" dirty="0"/>
              <a:t>2</a:t>
            </a:r>
            <a:r>
              <a:rPr lang="zh-CN" altLang="en-US" dirty="0"/>
              <a:t>）利用</a:t>
            </a:r>
            <a:r>
              <a:rPr lang="en-US" altLang="zh-CN" dirty="0"/>
              <a:t>ls</a:t>
            </a:r>
            <a:r>
              <a:rPr lang="zh-CN" altLang="en-US" dirty="0"/>
              <a:t>命令显示</a:t>
            </a:r>
            <a:r>
              <a:rPr lang="en-US" altLang="zh-CN" dirty="0"/>
              <a:t>127.0.0.1</a:t>
            </a:r>
            <a:r>
              <a:rPr lang="zh-CN" altLang="en-US" dirty="0"/>
              <a:t>计算机中的</a:t>
            </a:r>
            <a:r>
              <a:rPr lang="en-US" altLang="zh-CN" dirty="0"/>
              <a:t>tempDir</a:t>
            </a:r>
            <a:r>
              <a:rPr lang="zh-CN" altLang="en-US" dirty="0"/>
              <a:t>文件夹里的所有文件</a:t>
            </a:r>
            <a:endParaRPr lang="en-US" altLang="zh-CN" dirty="0"/>
          </a:p>
          <a:p>
            <a:pPr lvl="0"/>
            <a:r>
              <a:rPr lang="zh-CN" altLang="en-US" dirty="0"/>
              <a:t>（</a:t>
            </a:r>
            <a:r>
              <a:rPr lang="en-US" altLang="zh-CN" dirty="0"/>
              <a:t>3</a:t>
            </a:r>
            <a:r>
              <a:rPr lang="zh-CN" altLang="en-US" dirty="0"/>
              <a:t>）利用</a:t>
            </a:r>
            <a:r>
              <a:rPr lang="en-US" altLang="zh-CN" dirty="0"/>
              <a:t>cat</a:t>
            </a:r>
            <a:r>
              <a:rPr lang="zh-CN" altLang="en-US" dirty="0"/>
              <a:t>命令打印出</a:t>
            </a:r>
            <a:r>
              <a:rPr lang="en-US" altLang="zh-CN" dirty="0"/>
              <a:t>127.0.0.1</a:t>
            </a:r>
            <a:r>
              <a:rPr lang="zh-CN" altLang="en-US" dirty="0"/>
              <a:t>计算机中的</a:t>
            </a:r>
            <a:r>
              <a:rPr lang="en-US" altLang="zh-CN" dirty="0"/>
              <a:t>tempDir</a:t>
            </a:r>
            <a:r>
              <a:rPr lang="zh-CN" altLang="en-US" dirty="0"/>
              <a:t>文件夹里的所有文件的内容</a:t>
            </a:r>
            <a:endParaRPr lang="en-US" altLang="zh-CN" dirty="0"/>
          </a:p>
        </p:txBody>
      </p:sp>
      <p:sp>
        <p:nvSpPr>
          <p:cNvPr id="68611" name="灯片编号占位符 3"/>
          <p:cNvSpPr txBox="1">
            <a:spLocks noGrp="1"/>
          </p:cNvSpPr>
          <p:nvPr/>
        </p:nvSpPr>
        <p:spPr>
          <a:xfrm>
            <a:off x="3884613" y="8685213"/>
            <a:ext cx="2971800" cy="457200"/>
          </a:xfrm>
          <a:prstGeom prst="rect">
            <a:avLst/>
          </a:prstGeom>
          <a:noFill/>
          <a:ln w="9525">
            <a:noFill/>
          </a:ln>
        </p:spPr>
        <p:txBody>
          <a:bodyPr anchor="b" anchorCtr="0"/>
          <a:p>
            <a:pPr lvl="0" algn="r">
              <a:buFontTx/>
            </a:pPr>
            <a:fld id="{9A0DB2DC-4C9A-4742-B13C-FB6460FD3503}" type="slidenum">
              <a:rPr lang="zh-CN" altLang="zh-CN" sz="1200" dirty="0">
                <a:latin typeface="Arial" panose="020B0604020202020204" pitchFamily="34" charset="0"/>
                <a:ea typeface="宋体" panose="02010600030101010101" pitchFamily="2" charset="-122"/>
              </a:rPr>
            </a:fld>
            <a:endParaRPr lang="zh-CN" altLang="zh-CN" sz="1200" dirty="0">
              <a:latin typeface="Arial" panose="020B0604020202020204" pitchFamily="34" charset="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3185" name="幻灯片图像占位符 1"/>
          <p:cNvSpPr>
            <a:spLocks noGrp="1"/>
          </p:cNvSpPr>
          <p:nvPr>
            <p:ph type="sldImg"/>
          </p:nvPr>
        </p:nvSpPr>
        <p:spPr/>
      </p:sp>
      <p:sp>
        <p:nvSpPr>
          <p:cNvPr id="93186" name="文本占位符 2"/>
          <p:cNvSpPr/>
          <p:nvPr>
            <p:ph type="body"/>
          </p:nvPr>
        </p:nvSpPr>
        <p:spPr/>
        <p:txBody>
          <a:bodyPr wrap="square" lIns="91440" tIns="45720" rIns="91440" bIns="45720" anchor="ctr" anchorCtr="0"/>
          <a:p>
            <a:pPr lvl="0"/>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5233" name="幻灯片图像占位符 1"/>
          <p:cNvSpPr>
            <a:spLocks noGrp="1"/>
          </p:cNvSpPr>
          <p:nvPr>
            <p:ph type="sldImg"/>
          </p:nvPr>
        </p:nvSpPr>
        <p:spPr/>
      </p:sp>
      <p:sp>
        <p:nvSpPr>
          <p:cNvPr id="95234" name="文本占位符 2"/>
          <p:cNvSpPr/>
          <p:nvPr>
            <p:ph type="body"/>
          </p:nvPr>
        </p:nvSpPr>
        <p:spPr/>
        <p:txBody>
          <a:bodyPr wrap="square" lIns="91440" tIns="45720" rIns="91440" bIns="45720" anchor="ctr" anchorCtr="0"/>
          <a:p>
            <a:pPr lvl="0"/>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7281" name="幻灯片图像占位符 1"/>
          <p:cNvSpPr>
            <a:spLocks noGrp="1"/>
          </p:cNvSpPr>
          <p:nvPr>
            <p:ph type="sldImg"/>
          </p:nvPr>
        </p:nvSpPr>
        <p:spPr/>
      </p:sp>
      <p:sp>
        <p:nvSpPr>
          <p:cNvPr id="97282" name="文本占位符 2"/>
          <p:cNvSpPr/>
          <p:nvPr>
            <p:ph type="body"/>
          </p:nvPr>
        </p:nvSpPr>
        <p:spPr/>
        <p:txBody>
          <a:bodyPr wrap="square" lIns="91440" tIns="45720" rIns="91440" bIns="45720" anchor="ctr" anchorCtr="0"/>
          <a:p>
            <a:pPr lvl="0"/>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9329" name="幻灯片图像占位符 1"/>
          <p:cNvSpPr>
            <a:spLocks noGrp="1"/>
          </p:cNvSpPr>
          <p:nvPr>
            <p:ph type="sldImg"/>
          </p:nvPr>
        </p:nvSpPr>
        <p:spPr/>
      </p:sp>
      <p:sp>
        <p:nvSpPr>
          <p:cNvPr id="99330" name="文本占位符 2"/>
          <p:cNvSpPr/>
          <p:nvPr>
            <p:ph type="body"/>
          </p:nvPr>
        </p:nvSpPr>
        <p:spPr/>
        <p:txBody>
          <a:bodyPr wrap="square" lIns="91440" tIns="45720" rIns="91440" bIns="45720" anchor="ctr" anchorCtr="0"/>
          <a:p>
            <a:pPr lvl="0"/>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1377" name="幻灯片图像占位符 1"/>
          <p:cNvSpPr>
            <a:spLocks noGrp="1"/>
          </p:cNvSpPr>
          <p:nvPr>
            <p:ph type="sldImg"/>
          </p:nvPr>
        </p:nvSpPr>
        <p:spPr/>
      </p:sp>
      <p:sp>
        <p:nvSpPr>
          <p:cNvPr id="101378" name="文本占位符 2"/>
          <p:cNvSpPr/>
          <p:nvPr>
            <p:ph type="body"/>
          </p:nvPr>
        </p:nvSpPr>
        <p:spPr/>
        <p:txBody>
          <a:bodyPr wrap="square" lIns="91440" tIns="45720" rIns="91440" bIns="45720" anchor="ctr" anchorCtr="0"/>
          <a:p>
            <a:pPr lvl="0"/>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2" name="Rectangle 11"/>
          <p:cNvSpPr>
            <a:spLocks noGrp="1" noChangeArrowheads="1"/>
          </p:cNvSpPr>
          <p:nvPr>
            <p:ph type="title"/>
          </p:nvPr>
        </p:nvSpPr>
        <p:spPr bwMode="auto">
          <a:xfrm>
            <a:off x="1143000" y="76200"/>
            <a:ext cx="8001000" cy="914400"/>
          </a:xfrm>
          <a:prstGeom prst="rect">
            <a:avLst/>
          </a:prstGeom>
          <a:noFill/>
          <a:ln w="9525">
            <a:noFill/>
            <a:miter lim="800000"/>
          </a:ln>
        </p:spPr>
        <p:txBody>
          <a:bodyPr/>
          <a:lstStyle/>
          <a:p>
            <a:pPr lvl="0" fontAlgn="base"/>
            <a:r>
              <a:rPr lang="zh-CN" strike="noStrike" noProof="1" smtClean="0"/>
              <a:t>单击此处编辑母版标题样式</a:t>
            </a:r>
            <a:endParaRPr lang="zh-CN" strike="noStrike" noProof="1" smtClean="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空白">
    <p:spTree>
      <p:nvGrpSpPr>
        <p:cNvPr id="1" name=""/>
        <p:cNvGrpSpPr/>
        <p:nvPr/>
      </p:nvGrpSpPr>
      <p:grpSpPr>
        <a:xfrm>
          <a:off x="0" y="0"/>
          <a:ext cx="0" cy="0"/>
          <a:chOff x="0" y="0"/>
          <a:chExt cx="0" cy="0"/>
        </a:xfrm>
      </p:grpSpPr>
      <p:sp>
        <p:nvSpPr>
          <p:cNvPr id="2" name="Rectangle 11"/>
          <p:cNvSpPr>
            <a:spLocks noGrp="1" noChangeArrowheads="1"/>
          </p:cNvSpPr>
          <p:nvPr>
            <p:ph type="title"/>
          </p:nvPr>
        </p:nvSpPr>
        <p:spPr bwMode="auto">
          <a:xfrm>
            <a:off x="1143000" y="76200"/>
            <a:ext cx="8001000" cy="914400"/>
          </a:xfrm>
          <a:prstGeom prst="rect">
            <a:avLst/>
          </a:prstGeom>
          <a:noFill/>
          <a:ln w="9525">
            <a:noFill/>
            <a:miter lim="800000"/>
          </a:ln>
        </p:spPr>
        <p:txBody>
          <a:bodyPr/>
          <a:lstStyle/>
          <a:p>
            <a:pPr lvl="0" fontAlgn="base"/>
            <a:r>
              <a:rPr lang="zh-CN" strike="noStrike" noProof="1" smtClean="0"/>
              <a:t>单击此处编辑母版标题样式</a:t>
            </a:r>
            <a:endParaRPr lang="zh-CN" strike="noStrike" noProof="1" smtClean="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1371600"/>
            <a:ext cx="8153400" cy="4754563"/>
          </a:xfrm>
        </p:spPr>
        <p:txBody>
          <a:bodyPr/>
          <a:lstStyle/>
          <a:p>
            <a:pPr lvl="0" fontAlgn="base"/>
            <a:r>
              <a:rPr lang="zh-CN" altLang="en-US" strike="noStrike" noProof="1" dirty="0" smtClean="0"/>
              <a:t>单击此处编辑母版文本样式</a:t>
            </a:r>
            <a:endParaRPr lang="zh-CN" altLang="en-US" strike="noStrike" noProof="1" dirty="0" smtClean="0"/>
          </a:p>
          <a:p>
            <a:pPr lvl="1" fontAlgn="base"/>
            <a:r>
              <a:rPr lang="zh-CN" altLang="en-US" strike="noStrike" noProof="1" dirty="0" smtClean="0"/>
              <a:t>第二级</a:t>
            </a:r>
            <a:endParaRPr lang="zh-CN" altLang="en-US" strike="noStrike" noProof="1" dirty="0" smtClean="0"/>
          </a:p>
          <a:p>
            <a:pPr lvl="2" fontAlgn="base"/>
            <a:r>
              <a:rPr lang="zh-CN" altLang="en-US" strike="noStrike" noProof="1" dirty="0" smtClean="0"/>
              <a:t>第三级</a:t>
            </a:r>
            <a:endParaRPr lang="zh-CN" altLang="en-US" strike="noStrike" noProof="1" dirty="0" smtClean="0"/>
          </a:p>
          <a:p>
            <a:pPr lvl="3" fontAlgn="base"/>
            <a:r>
              <a:rPr lang="zh-CN" altLang="en-US" strike="noStrike" noProof="1" dirty="0" smtClean="0"/>
              <a:t>第四级</a:t>
            </a:r>
            <a:endParaRPr lang="zh-CN" altLang="en-US" strike="noStrike" noProof="1" dirty="0" smtClean="0"/>
          </a:p>
          <a:p>
            <a:pPr lvl="4" fontAlgn="base"/>
            <a:r>
              <a:rPr lang="zh-CN" altLang="en-US" strike="noStrike" noProof="1" dirty="0" smtClean="0"/>
              <a:t>第五级</a:t>
            </a:r>
            <a:endParaRPr lang="zh-CN" altLang="en-US" strike="noStrike" noProof="1" dirty="0"/>
          </a:p>
        </p:txBody>
      </p:sp>
      <p:sp>
        <p:nvSpPr>
          <p:cNvPr id="3" name="标题 1"/>
          <p:cNvSpPr>
            <a:spLocks noGrp="1"/>
          </p:cNvSpPr>
          <p:nvPr>
            <p:ph type="title" idx="10"/>
          </p:nvPr>
        </p:nvSpPr>
        <p:spPr>
          <a:xfrm>
            <a:off x="1143000" y="76200"/>
            <a:ext cx="8001000" cy="914400"/>
          </a:xfrm>
        </p:spPr>
        <p:txBody>
          <a:bodyPr/>
          <a:lstStyle/>
          <a:p>
            <a:pPr fontAlgn="base"/>
            <a:r>
              <a:rPr lang="zh-CN" altLang="en-US" strike="noStrike" noProof="1" dirty="0" smtClean="0"/>
              <a:t>单击此处编辑母版标题样式</a:t>
            </a:r>
            <a:endParaRPr lang="zh-CN" altLang="en-US" strike="noStrike" noProof="1"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标题 1"/>
          <p:cNvSpPr>
            <a:spLocks noGrp="1"/>
          </p:cNvSpPr>
          <p:nvPr>
            <p:ph type="title"/>
          </p:nvPr>
        </p:nvSpPr>
        <p:spPr>
          <a:xfrm>
            <a:off x="1143000" y="76200"/>
            <a:ext cx="8001000" cy="914400"/>
          </a:xfrm>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2" name="Rectangle 11"/>
          <p:cNvSpPr>
            <a:spLocks noGrp="1" noChangeArrowheads="1"/>
          </p:cNvSpPr>
          <p:nvPr>
            <p:ph type="title"/>
          </p:nvPr>
        </p:nvSpPr>
        <p:spPr bwMode="auto">
          <a:xfrm>
            <a:off x="1143000" y="76200"/>
            <a:ext cx="8001000" cy="914400"/>
          </a:xfrm>
          <a:prstGeom prst="rect">
            <a:avLst/>
          </a:prstGeom>
          <a:noFill/>
          <a:ln w="9525">
            <a:noFill/>
            <a:miter lim="800000"/>
          </a:ln>
        </p:spPr>
        <p:txBody>
          <a:bodyPr/>
          <a:lstStyle/>
          <a:p>
            <a:pPr lvl="0" fontAlgn="base"/>
            <a:r>
              <a:rPr lang="zh-CN" strike="noStrike" noProof="1" smtClean="0"/>
              <a:t>单击此处编辑母版标题样式</a:t>
            </a:r>
            <a:endParaRPr lang="zh-CN" strike="noStrike" noProof="1" smtClean="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空白">
    <p:spTree>
      <p:nvGrpSpPr>
        <p:cNvPr id="1" name=""/>
        <p:cNvGrpSpPr/>
        <p:nvPr/>
      </p:nvGrpSpPr>
      <p:grpSpPr>
        <a:xfrm>
          <a:off x="0" y="0"/>
          <a:ext cx="0" cy="0"/>
          <a:chOff x="0" y="0"/>
          <a:chExt cx="0" cy="0"/>
        </a:xfrm>
      </p:grpSpPr>
      <p:sp>
        <p:nvSpPr>
          <p:cNvPr id="2" name="Rectangle 11"/>
          <p:cNvSpPr>
            <a:spLocks noGrp="1" noChangeArrowheads="1"/>
          </p:cNvSpPr>
          <p:nvPr>
            <p:ph type="title"/>
          </p:nvPr>
        </p:nvSpPr>
        <p:spPr bwMode="auto">
          <a:xfrm>
            <a:off x="1143000" y="76200"/>
            <a:ext cx="8001000" cy="914400"/>
          </a:xfrm>
          <a:prstGeom prst="rect">
            <a:avLst/>
          </a:prstGeom>
          <a:noFill/>
          <a:ln w="9525">
            <a:noFill/>
            <a:miter lim="800000"/>
          </a:ln>
        </p:spPr>
        <p:txBody>
          <a:bodyPr/>
          <a:lstStyle/>
          <a:p>
            <a:pPr lvl="0" fontAlgn="base"/>
            <a:r>
              <a:rPr lang="zh-CN" strike="noStrike" noProof="1" smtClean="0"/>
              <a:t>单击此处编辑母版标题样式</a:t>
            </a:r>
            <a:endParaRPr lang="zh-CN" strike="noStrike" noProof="1" smtClean="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1371600"/>
            <a:ext cx="8153400" cy="4754563"/>
          </a:xfrm>
        </p:spPr>
        <p:txBody>
          <a:bodyPr/>
          <a:lstStyle/>
          <a:p>
            <a:pPr lvl="0" fontAlgn="base"/>
            <a:r>
              <a:rPr lang="zh-CN" altLang="en-US" strike="noStrike" noProof="1" dirty="0" smtClean="0"/>
              <a:t>单击此处编辑母版文本样式</a:t>
            </a:r>
            <a:endParaRPr lang="zh-CN" altLang="en-US" strike="noStrike" noProof="1" dirty="0" smtClean="0"/>
          </a:p>
          <a:p>
            <a:pPr lvl="1" fontAlgn="base"/>
            <a:r>
              <a:rPr lang="zh-CN" altLang="en-US" strike="noStrike" noProof="1" dirty="0" smtClean="0"/>
              <a:t>第二级</a:t>
            </a:r>
            <a:endParaRPr lang="zh-CN" altLang="en-US" strike="noStrike" noProof="1" dirty="0" smtClean="0"/>
          </a:p>
          <a:p>
            <a:pPr lvl="2" fontAlgn="base"/>
            <a:r>
              <a:rPr lang="zh-CN" altLang="en-US" strike="noStrike" noProof="1" dirty="0" smtClean="0"/>
              <a:t>第三级</a:t>
            </a:r>
            <a:endParaRPr lang="zh-CN" altLang="en-US" strike="noStrike" noProof="1" dirty="0" smtClean="0"/>
          </a:p>
          <a:p>
            <a:pPr lvl="3" fontAlgn="base"/>
            <a:r>
              <a:rPr lang="zh-CN" altLang="en-US" strike="noStrike" noProof="1" dirty="0" smtClean="0"/>
              <a:t>第四级</a:t>
            </a:r>
            <a:endParaRPr lang="zh-CN" altLang="en-US" strike="noStrike" noProof="1" dirty="0" smtClean="0"/>
          </a:p>
          <a:p>
            <a:pPr lvl="4" fontAlgn="base"/>
            <a:r>
              <a:rPr lang="zh-CN" altLang="en-US" strike="noStrike" noProof="1" dirty="0" smtClean="0"/>
              <a:t>第五级</a:t>
            </a:r>
            <a:endParaRPr lang="zh-CN" altLang="en-US" strike="noStrike" noProof="1" dirty="0"/>
          </a:p>
        </p:txBody>
      </p:sp>
      <p:sp>
        <p:nvSpPr>
          <p:cNvPr id="3" name="标题 1"/>
          <p:cNvSpPr>
            <a:spLocks noGrp="1"/>
          </p:cNvSpPr>
          <p:nvPr>
            <p:ph type="title" idx="10"/>
          </p:nvPr>
        </p:nvSpPr>
        <p:spPr>
          <a:xfrm>
            <a:off x="1143000" y="76200"/>
            <a:ext cx="8001000" cy="914400"/>
          </a:xfrm>
        </p:spPr>
        <p:txBody>
          <a:bodyPr/>
          <a:lstStyle/>
          <a:p>
            <a:pPr fontAlgn="base"/>
            <a:r>
              <a:rPr lang="zh-CN" altLang="en-US" strike="noStrike" noProof="1" dirty="0" smtClean="0"/>
              <a:t>单击此处编辑母版标题样式</a:t>
            </a:r>
            <a:endParaRPr lang="zh-CN" altLang="en-US" strike="noStrike" noProof="1"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标题 1"/>
          <p:cNvSpPr>
            <a:spLocks noGrp="1"/>
          </p:cNvSpPr>
          <p:nvPr>
            <p:ph type="title"/>
          </p:nvPr>
        </p:nvSpPr>
        <p:spPr>
          <a:xfrm>
            <a:off x="1143000" y="76200"/>
            <a:ext cx="8001000" cy="914400"/>
          </a:xfrm>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2" name="Rectangle 11"/>
          <p:cNvSpPr>
            <a:spLocks noGrp="1" noChangeArrowheads="1"/>
          </p:cNvSpPr>
          <p:nvPr>
            <p:ph type="title"/>
          </p:nvPr>
        </p:nvSpPr>
        <p:spPr bwMode="auto">
          <a:xfrm>
            <a:off x="1143000" y="76200"/>
            <a:ext cx="8001000" cy="914400"/>
          </a:xfrm>
          <a:prstGeom prst="rect">
            <a:avLst/>
          </a:prstGeom>
          <a:noFill/>
          <a:ln w="9525">
            <a:noFill/>
            <a:miter lim="800000"/>
          </a:ln>
        </p:spPr>
        <p:txBody>
          <a:bodyPr/>
          <a:lstStyle/>
          <a:p>
            <a:pPr lvl="0" fontAlgn="base"/>
            <a:r>
              <a:rPr lang="zh-CN" strike="noStrike" noProof="1" smtClean="0"/>
              <a:t>单击此处编辑母版标题样式</a:t>
            </a:r>
            <a:endParaRPr lang="zh-CN" strike="noStrike" noProof="1" smtClean="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空白">
    <p:spTree>
      <p:nvGrpSpPr>
        <p:cNvPr id="1" name=""/>
        <p:cNvGrpSpPr/>
        <p:nvPr/>
      </p:nvGrpSpPr>
      <p:grpSpPr>
        <a:xfrm>
          <a:off x="0" y="0"/>
          <a:ext cx="0" cy="0"/>
          <a:chOff x="0" y="0"/>
          <a:chExt cx="0" cy="0"/>
        </a:xfrm>
      </p:grpSpPr>
      <p:sp>
        <p:nvSpPr>
          <p:cNvPr id="2" name="Rectangle 11"/>
          <p:cNvSpPr>
            <a:spLocks noGrp="1" noChangeArrowheads="1"/>
          </p:cNvSpPr>
          <p:nvPr>
            <p:ph type="title"/>
          </p:nvPr>
        </p:nvSpPr>
        <p:spPr bwMode="auto">
          <a:xfrm>
            <a:off x="1143000" y="76200"/>
            <a:ext cx="8001000" cy="914400"/>
          </a:xfrm>
          <a:prstGeom prst="rect">
            <a:avLst/>
          </a:prstGeom>
          <a:noFill/>
          <a:ln w="9525">
            <a:noFill/>
            <a:miter lim="800000"/>
          </a:ln>
        </p:spPr>
        <p:txBody>
          <a:bodyPr/>
          <a:lstStyle/>
          <a:p>
            <a:pPr lvl="0" fontAlgn="base"/>
            <a:r>
              <a:rPr lang="zh-CN" strike="noStrike" noProof="1" smtClean="0"/>
              <a:t>单击此处编辑母版标题样式</a:t>
            </a:r>
            <a:endParaRPr lang="zh-CN" strike="noStrike" noProof="1" smtClean="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1371600"/>
            <a:ext cx="8153400" cy="4754563"/>
          </a:xfrm>
        </p:spPr>
        <p:txBody>
          <a:bodyPr/>
          <a:lstStyle/>
          <a:p>
            <a:pPr lvl="0" fontAlgn="base"/>
            <a:r>
              <a:rPr lang="zh-CN" altLang="en-US" strike="noStrike" noProof="1" dirty="0" smtClean="0"/>
              <a:t>单击此处编辑母版文本样式</a:t>
            </a:r>
            <a:endParaRPr lang="zh-CN" altLang="en-US" strike="noStrike" noProof="1" dirty="0" smtClean="0"/>
          </a:p>
          <a:p>
            <a:pPr lvl="1" fontAlgn="base"/>
            <a:r>
              <a:rPr lang="zh-CN" altLang="en-US" strike="noStrike" noProof="1" dirty="0" smtClean="0"/>
              <a:t>第二级</a:t>
            </a:r>
            <a:endParaRPr lang="zh-CN" altLang="en-US" strike="noStrike" noProof="1" dirty="0" smtClean="0"/>
          </a:p>
          <a:p>
            <a:pPr lvl="2" fontAlgn="base"/>
            <a:r>
              <a:rPr lang="zh-CN" altLang="en-US" strike="noStrike" noProof="1" dirty="0" smtClean="0"/>
              <a:t>第三级</a:t>
            </a:r>
            <a:endParaRPr lang="zh-CN" altLang="en-US" strike="noStrike" noProof="1" dirty="0" smtClean="0"/>
          </a:p>
          <a:p>
            <a:pPr lvl="3" fontAlgn="base"/>
            <a:r>
              <a:rPr lang="zh-CN" altLang="en-US" strike="noStrike" noProof="1" dirty="0" smtClean="0"/>
              <a:t>第四级</a:t>
            </a:r>
            <a:endParaRPr lang="zh-CN" altLang="en-US" strike="noStrike" noProof="1" dirty="0" smtClean="0"/>
          </a:p>
          <a:p>
            <a:pPr lvl="4" fontAlgn="base"/>
            <a:r>
              <a:rPr lang="zh-CN" altLang="en-US" strike="noStrike" noProof="1" dirty="0" smtClean="0"/>
              <a:t>第五级</a:t>
            </a:r>
            <a:endParaRPr lang="zh-CN" altLang="en-US" strike="noStrike" noProof="1" dirty="0"/>
          </a:p>
        </p:txBody>
      </p:sp>
      <p:sp>
        <p:nvSpPr>
          <p:cNvPr id="3" name="标题 1"/>
          <p:cNvSpPr>
            <a:spLocks noGrp="1"/>
          </p:cNvSpPr>
          <p:nvPr>
            <p:ph type="title" idx="10"/>
          </p:nvPr>
        </p:nvSpPr>
        <p:spPr>
          <a:xfrm>
            <a:off x="1143000" y="76200"/>
            <a:ext cx="8001000" cy="914400"/>
          </a:xfrm>
        </p:spPr>
        <p:txBody>
          <a:bodyPr/>
          <a:lstStyle/>
          <a:p>
            <a:pPr fontAlgn="base"/>
            <a:r>
              <a:rPr lang="zh-CN" altLang="en-US" strike="noStrike" noProof="1" dirty="0" smtClean="0"/>
              <a:t>单击此处编辑母版标题样式</a:t>
            </a:r>
            <a:endParaRPr lang="zh-CN" altLang="en-US" strike="noStrike" noProof="1"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标题 1"/>
          <p:cNvSpPr>
            <a:spLocks noGrp="1"/>
          </p:cNvSpPr>
          <p:nvPr>
            <p:ph type="title"/>
          </p:nvPr>
        </p:nvSpPr>
        <p:spPr>
          <a:xfrm>
            <a:off x="1143000" y="76200"/>
            <a:ext cx="8001000" cy="914400"/>
          </a:xfrm>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2" name="Rectangle 11"/>
          <p:cNvSpPr>
            <a:spLocks noGrp="1" noChangeArrowheads="1"/>
          </p:cNvSpPr>
          <p:nvPr>
            <p:ph type="title"/>
          </p:nvPr>
        </p:nvSpPr>
        <p:spPr bwMode="auto">
          <a:xfrm>
            <a:off x="1143000" y="76200"/>
            <a:ext cx="8001000" cy="914400"/>
          </a:xfrm>
          <a:prstGeom prst="rect">
            <a:avLst/>
          </a:prstGeom>
          <a:noFill/>
          <a:ln w="9525">
            <a:noFill/>
            <a:miter lim="800000"/>
          </a:ln>
        </p:spPr>
        <p:txBody>
          <a:bodyPr/>
          <a:lstStyle/>
          <a:p>
            <a:pPr lvl="0" fontAlgn="base"/>
            <a:r>
              <a:rPr lang="zh-CN" strike="noStrike" noProof="1" smtClean="0"/>
              <a:t>单击此处编辑母版标题样式</a:t>
            </a:r>
            <a:endParaRPr lang="zh-CN" strike="noStrike" noProof="1" smtClean="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_空白">
    <p:spTree>
      <p:nvGrpSpPr>
        <p:cNvPr id="1" name=""/>
        <p:cNvGrpSpPr/>
        <p:nvPr/>
      </p:nvGrpSpPr>
      <p:grpSpPr>
        <a:xfrm>
          <a:off x="0" y="0"/>
          <a:ext cx="0" cy="0"/>
          <a:chOff x="0" y="0"/>
          <a:chExt cx="0" cy="0"/>
        </a:xfrm>
      </p:grpSpPr>
      <p:sp>
        <p:nvSpPr>
          <p:cNvPr id="2" name="Rectangle 11"/>
          <p:cNvSpPr>
            <a:spLocks noGrp="1" noChangeArrowheads="1"/>
          </p:cNvSpPr>
          <p:nvPr>
            <p:ph type="title"/>
          </p:nvPr>
        </p:nvSpPr>
        <p:spPr bwMode="auto">
          <a:xfrm>
            <a:off x="1143000" y="76200"/>
            <a:ext cx="8001000" cy="914400"/>
          </a:xfrm>
          <a:prstGeom prst="rect">
            <a:avLst/>
          </a:prstGeom>
          <a:noFill/>
          <a:ln w="9525">
            <a:noFill/>
            <a:miter lim="800000"/>
          </a:ln>
        </p:spPr>
        <p:txBody>
          <a:bodyPr/>
          <a:lstStyle/>
          <a:p>
            <a:pPr lvl="0" fontAlgn="base"/>
            <a:r>
              <a:rPr lang="zh-CN" strike="noStrike" noProof="1" smtClean="0"/>
              <a:t>单击此处编辑母版标题样式</a:t>
            </a:r>
            <a:endParaRPr lang="zh-CN" strike="noStrike" noProof="1" smtClean="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标题 1"/>
          <p:cNvSpPr>
            <a:spLocks noGrp="1"/>
          </p:cNvSpPr>
          <p:nvPr>
            <p:ph type="title"/>
          </p:nvPr>
        </p:nvSpPr>
        <p:spPr>
          <a:xfrm>
            <a:off x="1143000" y="76200"/>
            <a:ext cx="8001000" cy="914400"/>
          </a:xfrm>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1371600"/>
            <a:ext cx="8153400" cy="4754563"/>
          </a:xfrm>
        </p:spPr>
        <p:txBody>
          <a:bodyPr/>
          <a:lstStyle/>
          <a:p>
            <a:pPr lvl="0" fontAlgn="base"/>
            <a:r>
              <a:rPr lang="zh-CN" altLang="en-US" strike="noStrike" noProof="1" dirty="0" smtClean="0"/>
              <a:t>单击此处编辑母版文本样式</a:t>
            </a:r>
            <a:endParaRPr lang="zh-CN" altLang="en-US" strike="noStrike" noProof="1" dirty="0" smtClean="0"/>
          </a:p>
          <a:p>
            <a:pPr lvl="1" fontAlgn="base"/>
            <a:r>
              <a:rPr lang="zh-CN" altLang="en-US" strike="noStrike" noProof="1" dirty="0" smtClean="0"/>
              <a:t>第二级</a:t>
            </a:r>
            <a:endParaRPr lang="zh-CN" altLang="en-US" strike="noStrike" noProof="1" dirty="0" smtClean="0"/>
          </a:p>
          <a:p>
            <a:pPr lvl="2" fontAlgn="base"/>
            <a:r>
              <a:rPr lang="zh-CN" altLang="en-US" strike="noStrike" noProof="1" dirty="0" smtClean="0"/>
              <a:t>第三级</a:t>
            </a:r>
            <a:endParaRPr lang="zh-CN" altLang="en-US" strike="noStrike" noProof="1" dirty="0" smtClean="0"/>
          </a:p>
          <a:p>
            <a:pPr lvl="3" fontAlgn="base"/>
            <a:r>
              <a:rPr lang="zh-CN" altLang="en-US" strike="noStrike" noProof="1" dirty="0" smtClean="0"/>
              <a:t>第四级</a:t>
            </a:r>
            <a:endParaRPr lang="zh-CN" altLang="en-US" strike="noStrike" noProof="1" dirty="0" smtClean="0"/>
          </a:p>
          <a:p>
            <a:pPr lvl="4" fontAlgn="base"/>
            <a:r>
              <a:rPr lang="zh-CN" altLang="en-US" strike="noStrike" noProof="1" dirty="0" smtClean="0"/>
              <a:t>第五级</a:t>
            </a:r>
            <a:endParaRPr lang="zh-CN" altLang="en-US" strike="noStrike" noProof="1" dirty="0"/>
          </a:p>
        </p:txBody>
      </p:sp>
      <p:sp>
        <p:nvSpPr>
          <p:cNvPr id="3" name="标题 1"/>
          <p:cNvSpPr>
            <a:spLocks noGrp="1"/>
          </p:cNvSpPr>
          <p:nvPr>
            <p:ph type="title" idx="10"/>
          </p:nvPr>
        </p:nvSpPr>
        <p:spPr>
          <a:xfrm>
            <a:off x="1143000" y="76200"/>
            <a:ext cx="8001000" cy="914400"/>
          </a:xfrm>
        </p:spPr>
        <p:txBody>
          <a:bodyPr/>
          <a:lstStyle/>
          <a:p>
            <a:pPr fontAlgn="base"/>
            <a:r>
              <a:rPr lang="zh-CN" altLang="en-US" strike="noStrike" noProof="1" dirty="0" smtClean="0"/>
              <a:t>单击此处编辑母版标题样式</a:t>
            </a:r>
            <a:endParaRPr lang="zh-CN" altLang="en-US" strike="noStrike" noProof="1"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2" name="Rectangle 11"/>
          <p:cNvSpPr>
            <a:spLocks noGrp="1" noChangeArrowheads="1"/>
          </p:cNvSpPr>
          <p:nvPr>
            <p:ph type="title"/>
          </p:nvPr>
        </p:nvSpPr>
        <p:spPr bwMode="auto">
          <a:xfrm>
            <a:off x="1143000" y="76200"/>
            <a:ext cx="8001000" cy="914400"/>
          </a:xfrm>
          <a:prstGeom prst="rect">
            <a:avLst/>
          </a:prstGeom>
          <a:noFill/>
          <a:ln w="9525">
            <a:noFill/>
            <a:miter lim="800000"/>
          </a:ln>
        </p:spPr>
        <p:txBody>
          <a:bodyPr/>
          <a:lstStyle/>
          <a:p>
            <a:pPr lvl="0" fontAlgn="base"/>
            <a:r>
              <a:rPr lang="zh-CN" strike="noStrike" noProof="1" smtClean="0"/>
              <a:t>单击此处编辑母版标题样式</a:t>
            </a:r>
            <a:endParaRPr lang="zh-CN" strike="noStrike" noProof="1" smtClean="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空白">
    <p:spTree>
      <p:nvGrpSpPr>
        <p:cNvPr id="1" name=""/>
        <p:cNvGrpSpPr/>
        <p:nvPr/>
      </p:nvGrpSpPr>
      <p:grpSpPr>
        <a:xfrm>
          <a:off x="0" y="0"/>
          <a:ext cx="0" cy="0"/>
          <a:chOff x="0" y="0"/>
          <a:chExt cx="0" cy="0"/>
        </a:xfrm>
      </p:grpSpPr>
      <p:sp>
        <p:nvSpPr>
          <p:cNvPr id="2" name="Rectangle 11"/>
          <p:cNvSpPr>
            <a:spLocks noGrp="1" noChangeArrowheads="1"/>
          </p:cNvSpPr>
          <p:nvPr>
            <p:ph type="title"/>
          </p:nvPr>
        </p:nvSpPr>
        <p:spPr bwMode="auto">
          <a:xfrm>
            <a:off x="1143000" y="76200"/>
            <a:ext cx="8001000" cy="914400"/>
          </a:xfrm>
          <a:prstGeom prst="rect">
            <a:avLst/>
          </a:prstGeom>
          <a:noFill/>
          <a:ln w="9525">
            <a:noFill/>
            <a:miter lim="800000"/>
          </a:ln>
        </p:spPr>
        <p:txBody>
          <a:bodyPr/>
          <a:lstStyle/>
          <a:p>
            <a:pPr lvl="0" fontAlgn="base"/>
            <a:r>
              <a:rPr lang="zh-CN" strike="noStrike" noProof="1" smtClean="0"/>
              <a:t>单击此处编辑母版标题样式</a:t>
            </a:r>
            <a:endParaRPr lang="zh-CN" strike="noStrike" noProof="1" smtClean="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1371600"/>
            <a:ext cx="8153400" cy="4754563"/>
          </a:xfrm>
        </p:spPr>
        <p:txBody>
          <a:bodyPr/>
          <a:lstStyle/>
          <a:p>
            <a:pPr lvl="0" fontAlgn="base"/>
            <a:r>
              <a:rPr lang="zh-CN" altLang="en-US" strike="noStrike" noProof="1" dirty="0" smtClean="0"/>
              <a:t>单击此处编辑母版文本样式</a:t>
            </a:r>
            <a:endParaRPr lang="zh-CN" altLang="en-US" strike="noStrike" noProof="1" dirty="0" smtClean="0"/>
          </a:p>
          <a:p>
            <a:pPr lvl="1" fontAlgn="base"/>
            <a:r>
              <a:rPr lang="zh-CN" altLang="en-US" strike="noStrike" noProof="1" dirty="0" smtClean="0"/>
              <a:t>第二级</a:t>
            </a:r>
            <a:endParaRPr lang="zh-CN" altLang="en-US" strike="noStrike" noProof="1" dirty="0" smtClean="0"/>
          </a:p>
          <a:p>
            <a:pPr lvl="2" fontAlgn="base"/>
            <a:r>
              <a:rPr lang="zh-CN" altLang="en-US" strike="noStrike" noProof="1" dirty="0" smtClean="0"/>
              <a:t>第三级</a:t>
            </a:r>
            <a:endParaRPr lang="zh-CN" altLang="en-US" strike="noStrike" noProof="1" dirty="0" smtClean="0"/>
          </a:p>
          <a:p>
            <a:pPr lvl="3" fontAlgn="base"/>
            <a:r>
              <a:rPr lang="zh-CN" altLang="en-US" strike="noStrike" noProof="1" dirty="0" smtClean="0"/>
              <a:t>第四级</a:t>
            </a:r>
            <a:endParaRPr lang="zh-CN" altLang="en-US" strike="noStrike" noProof="1" dirty="0" smtClean="0"/>
          </a:p>
          <a:p>
            <a:pPr lvl="4" fontAlgn="base"/>
            <a:r>
              <a:rPr lang="zh-CN" altLang="en-US" strike="noStrike" noProof="1" dirty="0" smtClean="0"/>
              <a:t>第五级</a:t>
            </a:r>
            <a:endParaRPr lang="zh-CN" altLang="en-US" strike="noStrike" noProof="1" dirty="0"/>
          </a:p>
        </p:txBody>
      </p:sp>
      <p:sp>
        <p:nvSpPr>
          <p:cNvPr id="3" name="标题 1"/>
          <p:cNvSpPr>
            <a:spLocks noGrp="1"/>
          </p:cNvSpPr>
          <p:nvPr>
            <p:ph type="title" idx="10"/>
          </p:nvPr>
        </p:nvSpPr>
        <p:spPr>
          <a:xfrm>
            <a:off x="1143000" y="76200"/>
            <a:ext cx="8001000" cy="914400"/>
          </a:xfrm>
        </p:spPr>
        <p:txBody>
          <a:bodyPr/>
          <a:lstStyle/>
          <a:p>
            <a:pPr fontAlgn="base"/>
            <a:r>
              <a:rPr lang="zh-CN" altLang="en-US" strike="noStrike" noProof="1" dirty="0" smtClean="0"/>
              <a:t>单击此处编辑母版标题样式</a:t>
            </a:r>
            <a:endParaRPr lang="zh-CN" altLang="en-US" strike="noStrike" noProof="1"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标题 1"/>
          <p:cNvSpPr>
            <a:spLocks noGrp="1"/>
          </p:cNvSpPr>
          <p:nvPr>
            <p:ph type="title"/>
          </p:nvPr>
        </p:nvSpPr>
        <p:spPr>
          <a:xfrm>
            <a:off x="1143000" y="76200"/>
            <a:ext cx="8001000" cy="914400"/>
          </a:xfrm>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image" Target="../media/image1.png"/><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7" Type="http://schemas.openxmlformats.org/officeDocument/2006/relationships/image" Target="../media/image1.png"/><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7" Type="http://schemas.openxmlformats.org/officeDocument/2006/relationships/image" Target="../media/image1.png"/><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7" Type="http://schemas.openxmlformats.org/officeDocument/2006/relationships/image" Target="../media/image1.png"/><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7" Type="http://schemas.openxmlformats.org/officeDocument/2006/relationships/image" Target="../media/image1.png"/><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 Id="rId3" Type="http://schemas.openxmlformats.org/officeDocument/2006/relationships/slideLayout" Target="../slideLayouts/slideLayout27.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3"/>
          <p:cNvSpPr>
            <a:spLocks noGrp="1"/>
          </p:cNvSpPr>
          <p:nvPr>
            <p:ph type="body"/>
          </p:nvPr>
        </p:nvSpPr>
        <p:spPr>
          <a:xfrm>
            <a:off x="457200" y="1600200"/>
            <a:ext cx="8229600" cy="452596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7" name="Rectangle 7"/>
          <p:cNvSpPr>
            <a:spLocks noChangeArrowheads="1"/>
          </p:cNvSpPr>
          <p:nvPr userDrawn="1"/>
        </p:nvSpPr>
        <p:spPr bwMode="auto">
          <a:xfrm>
            <a:off x="0" y="0"/>
            <a:ext cx="9144000" cy="1066800"/>
          </a:xfrm>
          <a:prstGeom prst="rect">
            <a:avLst/>
          </a:prstGeom>
          <a:solidFill>
            <a:srgbClr val="0056AC"/>
          </a:solidFill>
          <a:ln w="9525">
            <a:solidFill>
              <a:schemeClr val="tx1"/>
            </a:solidFill>
            <a:miter lim="800000"/>
          </a:ln>
        </p:spPr>
        <p:txBody>
          <a:bodyPr wrap="none" anchor="ct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8" name="Rectangle 11"/>
          <p:cNvSpPr>
            <a:spLocks noGrp="1"/>
          </p:cNvSpPr>
          <p:nvPr>
            <p:ph type="title"/>
          </p:nvPr>
        </p:nvSpPr>
        <p:spPr>
          <a:xfrm>
            <a:off x="1143000" y="76200"/>
            <a:ext cx="8001000" cy="914400"/>
          </a:xfrm>
          <a:prstGeom prst="rect">
            <a:avLst/>
          </a:prstGeom>
          <a:noFill/>
          <a:ln w="9525">
            <a:noFill/>
          </a:ln>
        </p:spPr>
        <p:txBody>
          <a:bodyPr anchor="ctr" anchorCtr="0"/>
          <a:p>
            <a:pPr lvl="0"/>
            <a:r>
              <a:rPr lang="zh-CN" altLang="en-US" dirty="0"/>
              <a:t>单击此处编辑母版标题样式</a:t>
            </a:r>
            <a:endParaRPr lang="zh-CN" altLang="en-US" dirty="0"/>
          </a:p>
        </p:txBody>
      </p:sp>
      <p:pic>
        <p:nvPicPr>
          <p:cNvPr id="4" name="图片 3"/>
          <p:cNvPicPr>
            <a:picLocks noChangeAspect="1"/>
          </p:cNvPicPr>
          <p:nvPr userDrawn="1"/>
        </p:nvPicPr>
        <p:blipFill>
          <a:blip r:embed="rId7"/>
          <a:stretch>
            <a:fillRect/>
          </a:stretch>
        </p:blipFill>
        <p:spPr>
          <a:xfrm>
            <a:off x="-17153" y="0"/>
            <a:ext cx="1085223" cy="1066800"/>
          </a:xfrm>
          <a:prstGeom prst="ellipse">
            <a:avLst/>
          </a:prstGeom>
        </p:spPr>
      </p:pic>
      <p:sp>
        <p:nvSpPr>
          <p:cNvPr id="2" name="Rectangle 12"/>
          <p:cNvSpPr>
            <a:spLocks noChangeArrowheads="1"/>
          </p:cNvSpPr>
          <p:nvPr userDrawn="1"/>
        </p:nvSpPr>
        <p:spPr bwMode="auto">
          <a:xfrm>
            <a:off x="0" y="6616700"/>
            <a:ext cx="9144000" cy="228600"/>
          </a:xfrm>
          <a:prstGeom prst="rect">
            <a:avLst/>
          </a:prstGeom>
          <a:gradFill rotWithShape="1">
            <a:gsLst>
              <a:gs pos="0">
                <a:srgbClr val="0056AC"/>
              </a:gs>
              <a:gs pos="100000">
                <a:schemeClr val="folHlink"/>
              </a:gs>
            </a:gsLst>
            <a:lin ang="0" scaled="1"/>
          </a:gradFill>
          <a:ln w="9525">
            <a:noFill/>
            <a:miter lim="800000"/>
          </a:ln>
        </p:spPr>
        <p:txBody>
          <a:bodyPr wrap="none"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大数据技术原理与应用（第</a:t>
            </a:r>
            <a:r>
              <a:rPr kumimoji="0" lang="en-US" alt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3</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版）</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　　　　　</a:t>
            </a:r>
            <a:r>
              <a:rPr kumimoji="0" 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湖南</a:t>
            </a:r>
            <a:r>
              <a:rPr kumimoji="0" 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科技大学计算机科学与工程学院</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              符开耀               </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kyfu</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@hnust.edu.cn</a:t>
            </a:r>
            <a:endPar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l" rtl="0" eaLnBrk="0" fontAlgn="base" hangingPunct="0">
        <a:spcBef>
          <a:spcPct val="0"/>
        </a:spcBef>
        <a:spcAft>
          <a:spcPct val="0"/>
        </a:spcAft>
        <a:defRPr sz="3200">
          <a:solidFill>
            <a:schemeClr val="bg1"/>
          </a:solidFill>
          <a:latin typeface="+mj-lt"/>
          <a:ea typeface="+mj-ea"/>
          <a:cs typeface="+mj-cs"/>
        </a:defRPr>
      </a:lvl1pPr>
      <a:lvl2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2pPr>
      <a:lvl3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3pPr>
      <a:lvl4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4pPr>
      <a:lvl5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5pPr>
      <a:lvl6pPr marL="4572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6pPr>
      <a:lvl7pPr marL="9144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7pPr>
      <a:lvl8pPr marL="13716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8pPr>
      <a:lvl9pPr marL="18288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Rectangle 3"/>
          <p:cNvSpPr>
            <a:spLocks noGrp="1"/>
          </p:cNvSpPr>
          <p:nvPr>
            <p:ph type="body"/>
          </p:nvPr>
        </p:nvSpPr>
        <p:spPr>
          <a:xfrm>
            <a:off x="457200" y="1600200"/>
            <a:ext cx="8229600" cy="452596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7" name="Rectangle 7"/>
          <p:cNvSpPr>
            <a:spLocks noChangeArrowheads="1"/>
          </p:cNvSpPr>
          <p:nvPr userDrawn="1"/>
        </p:nvSpPr>
        <p:spPr bwMode="auto">
          <a:xfrm>
            <a:off x="0" y="0"/>
            <a:ext cx="9144000" cy="1066800"/>
          </a:xfrm>
          <a:prstGeom prst="rect">
            <a:avLst/>
          </a:prstGeom>
          <a:solidFill>
            <a:srgbClr val="0056AC"/>
          </a:solidFill>
          <a:ln w="9525">
            <a:solidFill>
              <a:schemeClr val="tx1"/>
            </a:solidFill>
            <a:miter lim="800000"/>
          </a:ln>
        </p:spPr>
        <p:txBody>
          <a:bodyPr wrap="none" anchor="ct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2" name="Rectangle 11"/>
          <p:cNvSpPr>
            <a:spLocks noGrp="1"/>
          </p:cNvSpPr>
          <p:nvPr>
            <p:ph type="title"/>
          </p:nvPr>
        </p:nvSpPr>
        <p:spPr>
          <a:xfrm>
            <a:off x="1143000" y="76200"/>
            <a:ext cx="8001000" cy="914400"/>
          </a:xfrm>
          <a:prstGeom prst="rect">
            <a:avLst/>
          </a:prstGeom>
          <a:noFill/>
          <a:ln w="9525">
            <a:noFill/>
          </a:ln>
        </p:spPr>
        <p:txBody>
          <a:bodyPr anchor="ctr" anchorCtr="0"/>
          <a:p>
            <a:pPr lvl="0"/>
            <a:r>
              <a:rPr lang="zh-CN" altLang="en-US" dirty="0"/>
              <a:t>单击此处编辑母版标题样式</a:t>
            </a:r>
            <a:endParaRPr lang="zh-CN" altLang="en-US" dirty="0"/>
          </a:p>
        </p:txBody>
      </p:sp>
      <p:pic>
        <p:nvPicPr>
          <p:cNvPr id="4" name="图片 3"/>
          <p:cNvPicPr>
            <a:picLocks noChangeAspect="1"/>
          </p:cNvPicPr>
          <p:nvPr userDrawn="1"/>
        </p:nvPicPr>
        <p:blipFill>
          <a:blip r:embed="rId7"/>
          <a:stretch>
            <a:fillRect/>
          </a:stretch>
        </p:blipFill>
        <p:spPr>
          <a:xfrm>
            <a:off x="-17153" y="0"/>
            <a:ext cx="1085222" cy="1066800"/>
          </a:xfrm>
          <a:prstGeom prst="ellipse">
            <a:avLst/>
          </a:prstGeom>
        </p:spPr>
      </p:pic>
      <p:sp>
        <p:nvSpPr>
          <p:cNvPr id="2" name="Rectangle 12"/>
          <p:cNvSpPr>
            <a:spLocks noChangeArrowheads="1"/>
          </p:cNvSpPr>
          <p:nvPr userDrawn="1"/>
        </p:nvSpPr>
        <p:spPr bwMode="auto">
          <a:xfrm>
            <a:off x="0" y="6616700"/>
            <a:ext cx="9144000" cy="228600"/>
          </a:xfrm>
          <a:prstGeom prst="rect">
            <a:avLst/>
          </a:prstGeom>
          <a:gradFill rotWithShape="1">
            <a:gsLst>
              <a:gs pos="0">
                <a:srgbClr val="0056AC"/>
              </a:gs>
              <a:gs pos="100000">
                <a:schemeClr val="folHlink"/>
              </a:gs>
            </a:gsLst>
            <a:lin ang="0" scaled="1"/>
          </a:gradFill>
          <a:ln w="9525">
            <a:noFill/>
            <a:miter lim="800000"/>
          </a:ln>
        </p:spPr>
        <p:txBody>
          <a:bodyPr wrap="none"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大数据技术原理与应用（第</a:t>
            </a:r>
            <a:r>
              <a:rPr kumimoji="0" lang="en-US" alt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3</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版）</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　　　　　</a:t>
            </a:r>
            <a:r>
              <a:rPr kumimoji="0" 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湖南</a:t>
            </a:r>
            <a:r>
              <a:rPr kumimoji="0" 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科技大学计算机科学与工程学院</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              符开耀               </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kyfu</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@hnust.edu.cn</a:t>
            </a:r>
            <a:endPar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Lst>
  <p:hf sldNum="0" hdr="0" ftr="0" dt="0"/>
  <p:txStyles>
    <p:titleStyle>
      <a:lvl1pPr algn="l" rtl="0" eaLnBrk="0" fontAlgn="base" hangingPunct="0">
        <a:spcBef>
          <a:spcPct val="0"/>
        </a:spcBef>
        <a:spcAft>
          <a:spcPct val="0"/>
        </a:spcAft>
        <a:defRPr sz="3200">
          <a:solidFill>
            <a:schemeClr val="bg1"/>
          </a:solidFill>
          <a:latin typeface="+mj-lt"/>
          <a:ea typeface="+mj-ea"/>
          <a:cs typeface="+mj-cs"/>
        </a:defRPr>
      </a:lvl1pPr>
      <a:lvl2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2pPr>
      <a:lvl3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3pPr>
      <a:lvl4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4pPr>
      <a:lvl5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5pPr>
      <a:lvl6pPr marL="4572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6pPr>
      <a:lvl7pPr marL="9144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7pPr>
      <a:lvl8pPr marL="13716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8pPr>
      <a:lvl9pPr marL="18288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3074" name="Rectangle 3"/>
          <p:cNvSpPr>
            <a:spLocks noGrp="1"/>
          </p:cNvSpPr>
          <p:nvPr>
            <p:ph type="body"/>
          </p:nvPr>
        </p:nvSpPr>
        <p:spPr>
          <a:xfrm>
            <a:off x="457200" y="1600200"/>
            <a:ext cx="8229600" cy="452596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7" name="Rectangle 7"/>
          <p:cNvSpPr>
            <a:spLocks noChangeArrowheads="1"/>
          </p:cNvSpPr>
          <p:nvPr userDrawn="1"/>
        </p:nvSpPr>
        <p:spPr bwMode="auto">
          <a:xfrm>
            <a:off x="0" y="0"/>
            <a:ext cx="9144000" cy="1066800"/>
          </a:xfrm>
          <a:prstGeom prst="rect">
            <a:avLst/>
          </a:prstGeom>
          <a:solidFill>
            <a:srgbClr val="0056AC"/>
          </a:solidFill>
          <a:ln w="9525">
            <a:solidFill>
              <a:schemeClr val="tx1"/>
            </a:solidFill>
            <a:miter lim="800000"/>
          </a:ln>
        </p:spPr>
        <p:txBody>
          <a:bodyPr wrap="none" anchor="ct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76" name="Rectangle 11"/>
          <p:cNvSpPr>
            <a:spLocks noGrp="1"/>
          </p:cNvSpPr>
          <p:nvPr>
            <p:ph type="title"/>
          </p:nvPr>
        </p:nvSpPr>
        <p:spPr>
          <a:xfrm>
            <a:off x="1143000" y="76200"/>
            <a:ext cx="8001000" cy="914400"/>
          </a:xfrm>
          <a:prstGeom prst="rect">
            <a:avLst/>
          </a:prstGeom>
          <a:noFill/>
          <a:ln w="9525">
            <a:noFill/>
          </a:ln>
        </p:spPr>
        <p:txBody>
          <a:bodyPr anchor="ctr" anchorCtr="0"/>
          <a:p>
            <a:pPr lvl="0"/>
            <a:r>
              <a:rPr lang="zh-CN" altLang="en-US" dirty="0"/>
              <a:t>单击此处编辑母版标题样式</a:t>
            </a:r>
            <a:endParaRPr lang="zh-CN" altLang="en-US" dirty="0"/>
          </a:p>
        </p:txBody>
      </p:sp>
      <p:pic>
        <p:nvPicPr>
          <p:cNvPr id="4" name="图片 3"/>
          <p:cNvPicPr>
            <a:picLocks noChangeAspect="1"/>
          </p:cNvPicPr>
          <p:nvPr userDrawn="1"/>
        </p:nvPicPr>
        <p:blipFill>
          <a:blip r:embed="rId7"/>
          <a:stretch>
            <a:fillRect/>
          </a:stretch>
        </p:blipFill>
        <p:spPr>
          <a:xfrm>
            <a:off x="-17153" y="0"/>
            <a:ext cx="1085223" cy="1066800"/>
          </a:xfrm>
          <a:prstGeom prst="ellipse">
            <a:avLst/>
          </a:prstGeom>
        </p:spPr>
      </p:pic>
      <p:sp>
        <p:nvSpPr>
          <p:cNvPr id="2" name="Rectangle 12"/>
          <p:cNvSpPr>
            <a:spLocks noChangeArrowheads="1"/>
          </p:cNvSpPr>
          <p:nvPr userDrawn="1"/>
        </p:nvSpPr>
        <p:spPr bwMode="auto">
          <a:xfrm>
            <a:off x="0" y="6616700"/>
            <a:ext cx="9144000" cy="228600"/>
          </a:xfrm>
          <a:prstGeom prst="rect">
            <a:avLst/>
          </a:prstGeom>
          <a:gradFill rotWithShape="1">
            <a:gsLst>
              <a:gs pos="0">
                <a:srgbClr val="0056AC"/>
              </a:gs>
              <a:gs pos="100000">
                <a:schemeClr val="folHlink"/>
              </a:gs>
            </a:gsLst>
            <a:lin ang="0" scaled="1"/>
          </a:gradFill>
          <a:ln w="9525">
            <a:noFill/>
            <a:miter lim="800000"/>
          </a:ln>
        </p:spPr>
        <p:txBody>
          <a:bodyPr wrap="none"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大数据技术原理与应用（第</a:t>
            </a:r>
            <a:r>
              <a:rPr kumimoji="0" lang="en-US" alt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3</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版）</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　　　　　</a:t>
            </a:r>
            <a:r>
              <a:rPr kumimoji="0" 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湖南</a:t>
            </a:r>
            <a:r>
              <a:rPr kumimoji="0" 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科技大学计算机科学与工程学院</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              符开耀               </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kyfu</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@hnust.edu.cn</a:t>
            </a:r>
            <a:endPar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Lst>
  <p:hf sldNum="0" hdr="0" ftr="0" dt="0"/>
  <p:txStyles>
    <p:titleStyle>
      <a:lvl1pPr algn="l" rtl="0" eaLnBrk="0" fontAlgn="base" hangingPunct="0">
        <a:spcBef>
          <a:spcPct val="0"/>
        </a:spcBef>
        <a:spcAft>
          <a:spcPct val="0"/>
        </a:spcAft>
        <a:defRPr sz="3200">
          <a:solidFill>
            <a:schemeClr val="bg1"/>
          </a:solidFill>
          <a:latin typeface="+mj-lt"/>
          <a:ea typeface="+mj-ea"/>
          <a:cs typeface="+mj-cs"/>
        </a:defRPr>
      </a:lvl1pPr>
      <a:lvl2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2pPr>
      <a:lvl3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3pPr>
      <a:lvl4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4pPr>
      <a:lvl5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5pPr>
      <a:lvl6pPr marL="4572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6pPr>
      <a:lvl7pPr marL="9144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7pPr>
      <a:lvl8pPr marL="13716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8pPr>
      <a:lvl9pPr marL="18288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4098" name="Rectangle 3"/>
          <p:cNvSpPr>
            <a:spLocks noGrp="1"/>
          </p:cNvSpPr>
          <p:nvPr>
            <p:ph type="body"/>
          </p:nvPr>
        </p:nvSpPr>
        <p:spPr>
          <a:xfrm>
            <a:off x="457200" y="1600200"/>
            <a:ext cx="8229600" cy="452596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7" name="Rectangle 7"/>
          <p:cNvSpPr>
            <a:spLocks noChangeArrowheads="1"/>
          </p:cNvSpPr>
          <p:nvPr userDrawn="1"/>
        </p:nvSpPr>
        <p:spPr bwMode="auto">
          <a:xfrm>
            <a:off x="0" y="0"/>
            <a:ext cx="9144000" cy="1066800"/>
          </a:xfrm>
          <a:prstGeom prst="rect">
            <a:avLst/>
          </a:prstGeom>
          <a:solidFill>
            <a:srgbClr val="0056AC"/>
          </a:solidFill>
          <a:ln w="9525">
            <a:solidFill>
              <a:schemeClr val="tx1"/>
            </a:solidFill>
            <a:miter lim="800000"/>
          </a:ln>
        </p:spPr>
        <p:txBody>
          <a:bodyPr wrap="none" anchor="ct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00" name="Rectangle 11"/>
          <p:cNvSpPr>
            <a:spLocks noGrp="1"/>
          </p:cNvSpPr>
          <p:nvPr>
            <p:ph type="title"/>
          </p:nvPr>
        </p:nvSpPr>
        <p:spPr>
          <a:xfrm>
            <a:off x="1143000" y="76200"/>
            <a:ext cx="8001000" cy="914400"/>
          </a:xfrm>
          <a:prstGeom prst="rect">
            <a:avLst/>
          </a:prstGeom>
          <a:noFill/>
          <a:ln w="9525">
            <a:noFill/>
          </a:ln>
        </p:spPr>
        <p:txBody>
          <a:bodyPr anchor="ctr" anchorCtr="0"/>
          <a:p>
            <a:pPr lvl="0"/>
            <a:r>
              <a:rPr lang="zh-CN" altLang="en-US" dirty="0"/>
              <a:t>单击此处编辑母版标题样式</a:t>
            </a:r>
            <a:endParaRPr lang="zh-CN" altLang="en-US" dirty="0"/>
          </a:p>
        </p:txBody>
      </p:sp>
      <p:pic>
        <p:nvPicPr>
          <p:cNvPr id="4" name="图片 3"/>
          <p:cNvPicPr>
            <a:picLocks noChangeAspect="1"/>
          </p:cNvPicPr>
          <p:nvPr userDrawn="1"/>
        </p:nvPicPr>
        <p:blipFill>
          <a:blip r:embed="rId7"/>
          <a:stretch>
            <a:fillRect/>
          </a:stretch>
        </p:blipFill>
        <p:spPr>
          <a:xfrm>
            <a:off x="-17153" y="0"/>
            <a:ext cx="1085223" cy="1066800"/>
          </a:xfrm>
          <a:prstGeom prst="ellipse">
            <a:avLst/>
          </a:prstGeom>
        </p:spPr>
      </p:pic>
      <p:sp>
        <p:nvSpPr>
          <p:cNvPr id="2" name="Rectangle 12"/>
          <p:cNvSpPr>
            <a:spLocks noChangeArrowheads="1"/>
          </p:cNvSpPr>
          <p:nvPr userDrawn="1"/>
        </p:nvSpPr>
        <p:spPr bwMode="auto">
          <a:xfrm>
            <a:off x="0" y="6616700"/>
            <a:ext cx="9144000" cy="228600"/>
          </a:xfrm>
          <a:prstGeom prst="rect">
            <a:avLst/>
          </a:prstGeom>
          <a:gradFill rotWithShape="1">
            <a:gsLst>
              <a:gs pos="0">
                <a:srgbClr val="0056AC"/>
              </a:gs>
              <a:gs pos="100000">
                <a:schemeClr val="folHlink"/>
              </a:gs>
            </a:gsLst>
            <a:lin ang="0" scaled="1"/>
          </a:gradFill>
          <a:ln w="9525">
            <a:noFill/>
            <a:miter lim="800000"/>
          </a:ln>
        </p:spPr>
        <p:txBody>
          <a:bodyPr wrap="none"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大数据技术原理与应用（第</a:t>
            </a:r>
            <a:r>
              <a:rPr kumimoji="0" lang="en-US" alt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3</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版）</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　　　　　</a:t>
            </a:r>
            <a:r>
              <a:rPr kumimoji="0" 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湖南</a:t>
            </a:r>
            <a:r>
              <a:rPr kumimoji="0" 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科技大学计算机科学与工程学院</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              符开耀               </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kyfu</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@hnust.edu.cn</a:t>
            </a:r>
            <a:endPar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Lst>
  <p:hf sldNum="0" hdr="0" ftr="0" dt="0"/>
  <p:txStyles>
    <p:titleStyle>
      <a:lvl1pPr algn="l" rtl="0" eaLnBrk="0" fontAlgn="base" hangingPunct="0">
        <a:spcBef>
          <a:spcPct val="0"/>
        </a:spcBef>
        <a:spcAft>
          <a:spcPct val="0"/>
        </a:spcAft>
        <a:defRPr sz="3200">
          <a:solidFill>
            <a:schemeClr val="bg1"/>
          </a:solidFill>
          <a:latin typeface="+mj-lt"/>
          <a:ea typeface="+mj-ea"/>
          <a:cs typeface="+mj-cs"/>
        </a:defRPr>
      </a:lvl1pPr>
      <a:lvl2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2pPr>
      <a:lvl3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3pPr>
      <a:lvl4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4pPr>
      <a:lvl5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5pPr>
      <a:lvl6pPr marL="4572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6pPr>
      <a:lvl7pPr marL="9144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7pPr>
      <a:lvl8pPr marL="13716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8pPr>
      <a:lvl9pPr marL="18288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5122" name="Rectangle 3"/>
          <p:cNvSpPr>
            <a:spLocks noGrp="1"/>
          </p:cNvSpPr>
          <p:nvPr>
            <p:ph type="body"/>
          </p:nvPr>
        </p:nvSpPr>
        <p:spPr>
          <a:xfrm>
            <a:off x="457200" y="1600200"/>
            <a:ext cx="8229600" cy="452596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7" name="Rectangle 7"/>
          <p:cNvSpPr>
            <a:spLocks noChangeArrowheads="1"/>
          </p:cNvSpPr>
          <p:nvPr userDrawn="1"/>
        </p:nvSpPr>
        <p:spPr bwMode="auto">
          <a:xfrm>
            <a:off x="0" y="0"/>
            <a:ext cx="9144000" cy="1066800"/>
          </a:xfrm>
          <a:prstGeom prst="rect">
            <a:avLst/>
          </a:prstGeom>
          <a:solidFill>
            <a:srgbClr val="0056AC"/>
          </a:solidFill>
          <a:ln w="9525">
            <a:solidFill>
              <a:schemeClr val="tx1"/>
            </a:solidFill>
            <a:miter lim="800000"/>
          </a:ln>
        </p:spPr>
        <p:txBody>
          <a:bodyPr wrap="none" anchor="ct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124" name="Rectangle 11"/>
          <p:cNvSpPr>
            <a:spLocks noGrp="1"/>
          </p:cNvSpPr>
          <p:nvPr>
            <p:ph type="title"/>
          </p:nvPr>
        </p:nvSpPr>
        <p:spPr>
          <a:xfrm>
            <a:off x="1143000" y="76200"/>
            <a:ext cx="8001000" cy="914400"/>
          </a:xfrm>
          <a:prstGeom prst="rect">
            <a:avLst/>
          </a:prstGeom>
          <a:noFill/>
          <a:ln w="9525">
            <a:noFill/>
          </a:ln>
        </p:spPr>
        <p:txBody>
          <a:bodyPr anchor="ctr" anchorCtr="0"/>
          <a:p>
            <a:pPr lvl="0"/>
            <a:r>
              <a:rPr lang="zh-CN" altLang="en-US" dirty="0"/>
              <a:t>单击此处编辑母版标题样式</a:t>
            </a:r>
            <a:endParaRPr lang="zh-CN" altLang="en-US" dirty="0"/>
          </a:p>
        </p:txBody>
      </p:sp>
      <p:pic>
        <p:nvPicPr>
          <p:cNvPr id="4" name="图片 3"/>
          <p:cNvPicPr>
            <a:picLocks noChangeAspect="1"/>
          </p:cNvPicPr>
          <p:nvPr userDrawn="1"/>
        </p:nvPicPr>
        <p:blipFill>
          <a:blip r:embed="rId7"/>
          <a:stretch>
            <a:fillRect/>
          </a:stretch>
        </p:blipFill>
        <p:spPr>
          <a:xfrm>
            <a:off x="-17153" y="0"/>
            <a:ext cx="1085222" cy="1066800"/>
          </a:xfrm>
          <a:prstGeom prst="ellipse">
            <a:avLst/>
          </a:prstGeom>
        </p:spPr>
      </p:pic>
      <p:sp>
        <p:nvSpPr>
          <p:cNvPr id="2" name="Rectangle 12"/>
          <p:cNvSpPr>
            <a:spLocks noChangeArrowheads="1"/>
          </p:cNvSpPr>
          <p:nvPr userDrawn="1"/>
        </p:nvSpPr>
        <p:spPr bwMode="auto">
          <a:xfrm>
            <a:off x="0" y="6616700"/>
            <a:ext cx="9144000" cy="228600"/>
          </a:xfrm>
          <a:prstGeom prst="rect">
            <a:avLst/>
          </a:prstGeom>
          <a:gradFill rotWithShape="1">
            <a:gsLst>
              <a:gs pos="0">
                <a:srgbClr val="0056AC"/>
              </a:gs>
              <a:gs pos="100000">
                <a:schemeClr val="folHlink"/>
              </a:gs>
            </a:gsLst>
            <a:lin ang="0" scaled="1"/>
          </a:gradFill>
          <a:ln w="9525">
            <a:noFill/>
            <a:miter lim="800000"/>
          </a:ln>
        </p:spPr>
        <p:txBody>
          <a:bodyPr wrap="none"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大数据技术原理与应用（第</a:t>
            </a:r>
            <a:r>
              <a:rPr kumimoji="0" lang="en-US" alt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3</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版）</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　　　　　</a:t>
            </a:r>
            <a:r>
              <a:rPr kumimoji="0" 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湖南</a:t>
            </a:r>
            <a:r>
              <a:rPr kumimoji="0" lang="zh-CN"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科技大学计算机科学与工程学院</a:t>
            </a:r>
            <a:r>
              <a:rPr kumimoji="0" lang="zh-CN" alt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              符开耀               </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kyfu</a:t>
            </a:r>
            <a:r>
              <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@hnust.edu.cn</a:t>
            </a:r>
            <a:endParaRPr kumimoji="0" lang="en-US" sz="12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Lst>
  <p:hf sldNum="0" hdr="0" ftr="0" dt="0"/>
  <p:txStyles>
    <p:titleStyle>
      <a:lvl1pPr algn="l" rtl="0" eaLnBrk="0" fontAlgn="base" hangingPunct="0">
        <a:spcBef>
          <a:spcPct val="0"/>
        </a:spcBef>
        <a:spcAft>
          <a:spcPct val="0"/>
        </a:spcAft>
        <a:defRPr sz="3200">
          <a:solidFill>
            <a:schemeClr val="bg1"/>
          </a:solidFill>
          <a:latin typeface="+mj-lt"/>
          <a:ea typeface="+mj-ea"/>
          <a:cs typeface="+mj-cs"/>
        </a:defRPr>
      </a:lvl1pPr>
      <a:lvl2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2pPr>
      <a:lvl3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3pPr>
      <a:lvl4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4pPr>
      <a:lvl5pPr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5pPr>
      <a:lvl6pPr marL="4572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6pPr>
      <a:lvl7pPr marL="9144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7pPr>
      <a:lvl8pPr marL="13716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8pPr>
      <a:lvl9pPr marL="1828800" algn="l" rtl="0" eaLnBrk="0" fontAlgn="base" hangingPunct="0">
        <a:spcBef>
          <a:spcPct val="0"/>
        </a:spcBef>
        <a:spcAft>
          <a:spcPct val="0"/>
        </a:spcAft>
        <a:defRPr sz="3200">
          <a:solidFill>
            <a:schemeClr val="bg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7.png"/><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8.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xml"/><Relationship Id="rId1"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2.xml"/><Relationship Id="rId1"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3.xml"/><Relationship Id="rId1"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4.xml"/><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3.xml"/><Relationship Id="rId2" Type="http://schemas.openxmlformats.org/officeDocument/2006/relationships/image" Target="../media/image3.png"/><Relationship Id="rId1" Type="http://schemas.openxmlformats.org/officeDocument/2006/relationships/oleObject" Target="../embeddings/oleObject1.bin"/></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5.xml"/><Relationship Id="rId1"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10.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emf"/></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11.emf"/></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3.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4.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emf"/></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tags" Target="../tags/tag6.xml"/></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tags" Target="../tags/tag7.xml"/></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tags" Target="../tags/tag8.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tags" Target="../tags/tag9.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image" Target="../media/image16.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5.xml"/><Relationship Id="rId1" Type="http://schemas.openxmlformats.org/officeDocument/2006/relationships/image" Target="../media/image17.png"/></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9.png"/><Relationship Id="rId1" Type="http://schemas.openxmlformats.org/officeDocument/2006/relationships/image" Target="../media/image18.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emf"/></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1.png"/></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2.png"/></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3.png"/></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4.png"/></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5.png"/></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6.png"/></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7.png"/></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8.png"/></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9.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0.png"/></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1.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Rectangle 2"/>
          <p:cNvSpPr/>
          <p:nvPr/>
        </p:nvSpPr>
        <p:spPr>
          <a:xfrm>
            <a:off x="0" y="0"/>
            <a:ext cx="9144000" cy="2133600"/>
          </a:xfrm>
          <a:prstGeom prst="rect">
            <a:avLst/>
          </a:prstGeom>
          <a:solidFill>
            <a:srgbClr val="0056AC"/>
          </a:solidFill>
          <a:ln w="9525" cap="flat" cmpd="sng">
            <a:solidFill>
              <a:schemeClr val="tx1"/>
            </a:solidFill>
            <a:prstDash val="solid"/>
            <a:miter/>
            <a:headEnd type="none" w="med" len="med"/>
            <a:tailEnd type="none" w="med" len="med"/>
          </a:ln>
        </p:spPr>
        <p:txBody>
          <a:bodyPr wrap="none" anchor="ctr" anchorCtr="0"/>
          <a:p>
            <a:pPr>
              <a:buFontTx/>
            </a:pPr>
            <a:endParaRPr lang="zh-CN" altLang="en-US" dirty="0">
              <a:latin typeface="Arial" panose="020B0604020202020204" pitchFamily="34" charset="0"/>
              <a:ea typeface="宋体" panose="02010600030101010101" pitchFamily="2" charset="-122"/>
            </a:endParaRPr>
          </a:p>
        </p:txBody>
      </p:sp>
      <p:sp>
        <p:nvSpPr>
          <p:cNvPr id="7170" name="Rectangle 6"/>
          <p:cNvSpPr>
            <a:spLocks noGrp="1"/>
          </p:cNvSpPr>
          <p:nvPr>
            <p:ph type="title"/>
          </p:nvPr>
        </p:nvSpPr>
        <p:spPr>
          <a:xfrm>
            <a:off x="533400" y="2362200"/>
            <a:ext cx="8229600" cy="1143000"/>
          </a:xfrm>
        </p:spPr>
        <p:txBody>
          <a:bodyPr vert="horz" wrap="square" lIns="91440" tIns="45720" rIns="91440" bIns="45720" anchor="ctr" anchorCtr="0"/>
          <a:p>
            <a:pPr algn="ctr" eaLnBrk="1" hangingPunct="1"/>
            <a:br>
              <a:rPr lang="en-US" altLang="zh-CN" sz="2400" b="1" dirty="0">
                <a:solidFill>
                  <a:schemeClr val="tx1"/>
                </a:solidFill>
              </a:rPr>
            </a:br>
            <a:r>
              <a:rPr lang="zh-CN" altLang="en-US" b="1" dirty="0">
                <a:solidFill>
                  <a:schemeClr val="tx1"/>
                </a:solidFill>
              </a:rPr>
              <a:t>第</a:t>
            </a:r>
            <a:r>
              <a:rPr lang="en-US" altLang="zh-CN" b="1" dirty="0">
                <a:solidFill>
                  <a:schemeClr val="tx1"/>
                </a:solidFill>
              </a:rPr>
              <a:t>3</a:t>
            </a:r>
            <a:r>
              <a:rPr lang="zh-CN" altLang="en-US" b="1" dirty="0">
                <a:solidFill>
                  <a:schemeClr val="tx1"/>
                </a:solidFill>
              </a:rPr>
              <a:t>章 分布式文件系统HDFS</a:t>
            </a:r>
            <a:br>
              <a:rPr lang="en-US" altLang="zh-CN" sz="2400" b="1" dirty="0">
                <a:solidFill>
                  <a:schemeClr val="tx1"/>
                </a:solidFill>
              </a:rPr>
            </a:br>
            <a:r>
              <a:rPr lang="en-US" altLang="zh-CN" sz="2400" b="1" dirty="0">
                <a:solidFill>
                  <a:schemeClr val="tx1"/>
                </a:solidFill>
              </a:rPr>
              <a:t> </a:t>
            </a:r>
            <a:r>
              <a:rPr lang="zh-CN" altLang="en-US" dirty="0">
                <a:solidFill>
                  <a:schemeClr val="tx1"/>
                </a:solidFill>
              </a:rPr>
              <a:t> </a:t>
            </a:r>
            <a:endParaRPr lang="zh-CN" altLang="en-US" dirty="0">
              <a:solidFill>
                <a:schemeClr val="tx1"/>
              </a:solidFill>
            </a:endParaRPr>
          </a:p>
        </p:txBody>
      </p:sp>
      <p:sp>
        <p:nvSpPr>
          <p:cNvPr id="7171" name="Oval 7"/>
          <p:cNvSpPr/>
          <p:nvPr/>
        </p:nvSpPr>
        <p:spPr>
          <a:xfrm>
            <a:off x="1447800" y="304800"/>
            <a:ext cx="990600" cy="1600200"/>
          </a:xfrm>
          <a:prstGeom prst="ellipse">
            <a:avLst/>
          </a:prstGeom>
          <a:noFill/>
          <a:ln w="9525">
            <a:noFill/>
          </a:ln>
        </p:spPr>
        <p:txBody>
          <a:bodyPr wrap="none" anchor="ctr" anchorCtr="0"/>
          <a:p>
            <a:pPr>
              <a:buFontTx/>
            </a:pPr>
            <a:endParaRPr lang="zh-CN" altLang="en-US" dirty="0">
              <a:latin typeface="Arial" panose="020B0604020202020204" pitchFamily="34" charset="0"/>
              <a:ea typeface="宋体" panose="02010600030101010101" pitchFamily="2" charset="-122"/>
            </a:endParaRPr>
          </a:p>
        </p:txBody>
      </p:sp>
      <p:sp>
        <p:nvSpPr>
          <p:cNvPr id="7172" name="AutoShape 8"/>
          <p:cNvSpPr/>
          <p:nvPr/>
        </p:nvSpPr>
        <p:spPr>
          <a:xfrm>
            <a:off x="609600" y="-80962"/>
            <a:ext cx="990600" cy="2286000"/>
          </a:xfrm>
          <a:custGeom>
            <a:avLst/>
            <a:gdLst/>
            <a:ahLst/>
            <a:cxnLst>
              <a:cxn ang="0">
                <a:pos x="2147483647" y="0"/>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0"/>
              </a:cxn>
              <a:cxn ang="0">
                <a:pos x="2147483647" y="2147483647"/>
              </a:cxn>
              <a:cxn ang="0">
                <a:pos x="2147483647" y="2147483647"/>
              </a:cxn>
              <a:cxn ang="0">
                <a:pos x="2147483647" y="2147483647"/>
              </a:cxn>
              <a:cxn ang="0">
                <a:pos x="2147483647" y="2147483647"/>
              </a:cxn>
              <a:cxn ang="0">
                <a:pos x="2147483647" y="2147483647"/>
              </a:cxn>
              <a:cxn ang="0">
                <a:pos x="0" y="2147483647"/>
              </a:cxn>
              <a:cxn ang="0">
                <a:pos x="0" y="2147483647"/>
              </a:cxn>
              <a:cxn ang="0">
                <a:pos x="2147483647" y="2147483647"/>
              </a:cxn>
              <a:cxn ang="0">
                <a:pos x="2147483647" y="2147483647"/>
              </a:cxn>
              <a:cxn ang="0">
                <a:pos x="0" y="2147483647"/>
              </a:cxn>
            </a:cxnLst>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chemeClr val="bg1"/>
          </a:solidFill>
          <a:ln w="9525">
            <a:noFill/>
          </a:ln>
        </p:spPr>
        <p:txBody>
          <a:bodyPr/>
          <a:p>
            <a:endParaRPr lang="zh-CN" altLang="en-US"/>
          </a:p>
        </p:txBody>
      </p:sp>
      <p:sp>
        <p:nvSpPr>
          <p:cNvPr id="7173" name="Rectangle 9"/>
          <p:cNvSpPr/>
          <p:nvPr/>
        </p:nvSpPr>
        <p:spPr>
          <a:xfrm>
            <a:off x="0" y="2133600"/>
            <a:ext cx="9144000" cy="152400"/>
          </a:xfrm>
          <a:prstGeom prst="rect">
            <a:avLst/>
          </a:prstGeom>
          <a:gradFill rotWithShape="1">
            <a:gsLst>
              <a:gs pos="0">
                <a:schemeClr val="bg1"/>
              </a:gs>
              <a:gs pos="100000">
                <a:srgbClr val="C0C0C0"/>
              </a:gs>
            </a:gsLst>
            <a:lin ang="0" scaled="1"/>
            <a:tileRect/>
          </a:gradFill>
          <a:ln w="9525">
            <a:noFill/>
          </a:ln>
        </p:spPr>
        <p:txBody>
          <a:bodyPr wrap="none" anchor="ctr" anchorCtr="0"/>
          <a:p>
            <a:pPr>
              <a:buFontTx/>
            </a:pPr>
            <a:endParaRPr lang="zh-CN" altLang="en-US" dirty="0">
              <a:latin typeface="Arial" panose="020B0604020202020204" pitchFamily="34" charset="0"/>
              <a:ea typeface="宋体" panose="02010600030101010101" pitchFamily="2" charset="-122"/>
            </a:endParaRPr>
          </a:p>
        </p:txBody>
      </p:sp>
      <p:pic>
        <p:nvPicPr>
          <p:cNvPr id="7174" name="Picture 10" descr="arrow"/>
          <p:cNvPicPr>
            <a:picLocks noChangeAspect="1"/>
          </p:cNvPicPr>
          <p:nvPr/>
        </p:nvPicPr>
        <p:blipFill>
          <a:blip r:embed="rId1"/>
          <a:stretch>
            <a:fillRect/>
          </a:stretch>
        </p:blipFill>
        <p:spPr>
          <a:xfrm>
            <a:off x="7391400" y="4738688"/>
            <a:ext cx="200025" cy="114300"/>
          </a:xfrm>
          <a:prstGeom prst="rect">
            <a:avLst/>
          </a:prstGeom>
          <a:noFill/>
          <a:ln w="9525">
            <a:noFill/>
          </a:ln>
        </p:spPr>
      </p:pic>
      <p:sp>
        <p:nvSpPr>
          <p:cNvPr id="7175" name="Text Box 12"/>
          <p:cNvSpPr txBox="1"/>
          <p:nvPr/>
        </p:nvSpPr>
        <p:spPr>
          <a:xfrm>
            <a:off x="1600200" y="758825"/>
            <a:ext cx="7315200" cy="584200"/>
          </a:xfrm>
          <a:prstGeom prst="rect">
            <a:avLst/>
          </a:prstGeom>
          <a:noFill/>
          <a:ln w="9525">
            <a:noFill/>
          </a:ln>
        </p:spPr>
        <p:txBody>
          <a:bodyPr wrap="square" anchor="t" anchorCtr="0">
            <a:spAutoFit/>
          </a:bodyPr>
          <a:p>
            <a:pPr algn="ctr" eaLnBrk="0" hangingPunct="0">
              <a:spcBef>
                <a:spcPct val="50000"/>
              </a:spcBef>
            </a:pPr>
            <a:r>
              <a:rPr lang="en-US" altLang="zh-CN" sz="3200" b="1" dirty="0">
                <a:solidFill>
                  <a:schemeClr val="bg1"/>
                </a:solidFill>
                <a:latin typeface="Times New Roman" panose="02020603050405020304" pitchFamily="18" charset="0"/>
                <a:ea typeface="宋体" panose="02010600030101010101" pitchFamily="2" charset="-122"/>
              </a:rPr>
              <a:t>《</a:t>
            </a:r>
            <a:r>
              <a:rPr lang="zh-CN" altLang="en-US" sz="3200" b="1" dirty="0">
                <a:solidFill>
                  <a:schemeClr val="bg1"/>
                </a:solidFill>
                <a:latin typeface="Times New Roman" panose="02020603050405020304" pitchFamily="18" charset="0"/>
                <a:ea typeface="宋体" panose="02010600030101010101" pitchFamily="2" charset="-122"/>
              </a:rPr>
              <a:t>大数据技术原理与应用（第</a:t>
            </a:r>
            <a:r>
              <a:rPr lang="en-US" altLang="zh-CN" sz="3200" b="1" dirty="0">
                <a:solidFill>
                  <a:schemeClr val="bg1"/>
                </a:solidFill>
                <a:latin typeface="Times New Roman" panose="02020603050405020304" pitchFamily="18" charset="0"/>
                <a:ea typeface="宋体" panose="02010600030101010101" pitchFamily="2" charset="-122"/>
              </a:rPr>
              <a:t>3</a:t>
            </a:r>
            <a:r>
              <a:rPr lang="zh-CN" altLang="en-US" sz="3200" b="1" dirty="0">
                <a:solidFill>
                  <a:schemeClr val="bg1"/>
                </a:solidFill>
                <a:latin typeface="Times New Roman" panose="02020603050405020304" pitchFamily="18" charset="0"/>
                <a:ea typeface="宋体" panose="02010600030101010101" pitchFamily="2" charset="-122"/>
              </a:rPr>
              <a:t>版）</a:t>
            </a:r>
            <a:r>
              <a:rPr lang="en-US" altLang="zh-CN" sz="3200" dirty="0">
                <a:solidFill>
                  <a:schemeClr val="bg1"/>
                </a:solidFill>
                <a:latin typeface="Times New Roman" panose="02020603050405020304" pitchFamily="18" charset="0"/>
                <a:ea typeface="宋体" panose="02010600030101010101" pitchFamily="2" charset="-122"/>
              </a:rPr>
              <a:t>》</a:t>
            </a:r>
            <a:endParaRPr lang="en-US" altLang="zh-CN" sz="3200" dirty="0">
              <a:solidFill>
                <a:schemeClr val="bg1"/>
              </a:solidFill>
              <a:latin typeface="Times New Roman" panose="02020603050405020304" pitchFamily="18" charset="0"/>
              <a:ea typeface="宋体" panose="02010600030101010101" pitchFamily="2" charset="-122"/>
            </a:endParaRPr>
          </a:p>
        </p:txBody>
      </p:sp>
      <p:sp>
        <p:nvSpPr>
          <p:cNvPr id="7176" name="Text Box 5"/>
          <p:cNvSpPr txBox="1"/>
          <p:nvPr/>
        </p:nvSpPr>
        <p:spPr>
          <a:xfrm>
            <a:off x="2005013" y="3965575"/>
            <a:ext cx="5286375" cy="1568450"/>
          </a:xfrm>
          <a:prstGeom prst="rect">
            <a:avLst/>
          </a:prstGeom>
          <a:noFill/>
          <a:ln w="9525">
            <a:noFill/>
          </a:ln>
        </p:spPr>
        <p:txBody>
          <a:bodyPr wrap="square" anchor="t" anchorCtr="0">
            <a:spAutoFit/>
          </a:bodyPr>
          <a:p>
            <a:pPr algn="r" eaLnBrk="0" hangingPunct="0">
              <a:spcBef>
                <a:spcPct val="50000"/>
              </a:spcBef>
            </a:pPr>
            <a:r>
              <a:rPr lang="zh-CN" altLang="en-US" sz="2400" b="1" dirty="0">
                <a:latin typeface="Arial" panose="020B0604020202020204" pitchFamily="34" charset="0"/>
                <a:ea typeface="宋体" panose="02010600030101010101" pitchFamily="2" charset="-122"/>
              </a:rPr>
              <a:t>符开耀</a:t>
            </a:r>
            <a:endParaRPr lang="zh-CN" altLang="en-US" sz="2400" b="1" dirty="0">
              <a:latin typeface="Arial" panose="020B0604020202020204" pitchFamily="34" charset="0"/>
              <a:ea typeface="宋体" panose="02010600030101010101" pitchFamily="2" charset="-122"/>
            </a:endParaRPr>
          </a:p>
          <a:p>
            <a:pPr algn="r" eaLnBrk="0" hangingPunct="0">
              <a:spcBef>
                <a:spcPct val="50000"/>
              </a:spcBef>
            </a:pPr>
            <a:r>
              <a:rPr lang="zh-CN" altLang="en-US" sz="2400" b="1" dirty="0">
                <a:latin typeface="Arial" panose="020B0604020202020204" pitchFamily="34" charset="0"/>
                <a:ea typeface="宋体" panose="02010600030101010101" pitchFamily="2" charset="-122"/>
              </a:rPr>
              <a:t>湖南科技大学计算机科学与工程学院</a:t>
            </a:r>
            <a:endParaRPr lang="zh-CN" altLang="en-US" sz="2400" b="1" dirty="0">
              <a:latin typeface="Arial" panose="020B0604020202020204" pitchFamily="34" charset="0"/>
              <a:ea typeface="宋体" panose="02010600030101010101" pitchFamily="2" charset="-122"/>
            </a:endParaRPr>
          </a:p>
          <a:p>
            <a:pPr algn="r" eaLnBrk="0" hangingPunct="0">
              <a:spcBef>
                <a:spcPct val="50000"/>
              </a:spcBef>
            </a:pPr>
            <a:r>
              <a:rPr lang="en-US" altLang="zh-CN" sz="2400" b="1" dirty="0">
                <a:latin typeface="Arial" panose="020B0604020202020204" pitchFamily="34" charset="0"/>
                <a:ea typeface="宋体" panose="02010600030101010101" pitchFamily="2" charset="-122"/>
              </a:rPr>
              <a:t>E-mail: kyfu@hnust.edu.cn</a:t>
            </a:r>
            <a:endParaRPr lang="en-US" altLang="zh-CN" sz="2400" b="1" dirty="0">
              <a:latin typeface="Arial" panose="020B0604020202020204" pitchFamily="34" charset="0"/>
              <a:ea typeface="宋体"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标题 2"/>
          <p:cNvSpPr>
            <a:spLocks noGrp="1"/>
          </p:cNvSpPr>
          <p:nvPr>
            <p:ph type="title"/>
          </p:nvPr>
        </p:nvSpPr>
        <p:spPr/>
        <p:txBody>
          <a:bodyPr vert="horz" wrap="square" lIns="91440" tIns="45720" rIns="91440" bIns="45720" anchor="ctr" anchorCtr="0"/>
          <a:p>
            <a:r>
              <a:rPr lang="en-US" altLang="zh-CN" dirty="0"/>
              <a:t>3.1.3 </a:t>
            </a:r>
            <a:r>
              <a:rPr lang="zh-CN" altLang="en-US" dirty="0"/>
              <a:t>分布式文件系统的设计需求</a:t>
            </a:r>
            <a:endParaRPr lang="en-US" altLang="zh-CN" dirty="0"/>
          </a:p>
        </p:txBody>
      </p:sp>
      <p:sp>
        <p:nvSpPr>
          <p:cNvPr id="12290" name="Text Box 4"/>
          <p:cNvSpPr txBox="1"/>
          <p:nvPr/>
        </p:nvSpPr>
        <p:spPr>
          <a:xfrm>
            <a:off x="2819400" y="5486400"/>
            <a:ext cx="3124200" cy="366713"/>
          </a:xfrm>
          <a:prstGeom prst="rect">
            <a:avLst/>
          </a:prstGeom>
          <a:noFill/>
          <a:ln w="9525">
            <a:noFill/>
          </a:ln>
        </p:spPr>
        <p:txBody>
          <a:bodyPr anchor="t" anchorCtr="0">
            <a:spAutoFit/>
          </a:bodyPr>
          <a:p>
            <a:pPr>
              <a:buFontTx/>
            </a:pPr>
            <a:endParaRPr lang="zh-CN" altLang="en-US" dirty="0">
              <a:latin typeface="Arial" panose="020B0604020202020204" pitchFamily="34" charset="0"/>
              <a:ea typeface="宋体" panose="02010600030101010101" pitchFamily="2" charset="-122"/>
            </a:endParaRPr>
          </a:p>
        </p:txBody>
      </p:sp>
      <p:sp>
        <p:nvSpPr>
          <p:cNvPr id="12291" name="Text Box 5"/>
          <p:cNvSpPr txBox="1"/>
          <p:nvPr/>
        </p:nvSpPr>
        <p:spPr>
          <a:xfrm>
            <a:off x="304800" y="1144588"/>
            <a:ext cx="8534400" cy="3752215"/>
          </a:xfrm>
          <a:prstGeom prst="rect">
            <a:avLst/>
          </a:prstGeom>
          <a:noFill/>
          <a:ln w="9525">
            <a:noFill/>
          </a:ln>
        </p:spPr>
        <p:txBody>
          <a:bodyPr anchor="t" anchorCtr="0">
            <a:spAutoFit/>
          </a:bodyPr>
          <a:p>
            <a:pPr marL="342900" indent="-342900" algn="just">
              <a:lnSpc>
                <a:spcPct val="170000"/>
              </a:lnSpc>
              <a:buClr>
                <a:srgbClr val="000000"/>
              </a:buClr>
              <a:buFont typeface="Wingdings" panose="05000000000000000000" charset="0"/>
              <a:buChar char="l"/>
            </a:pPr>
            <a:r>
              <a:rPr lang="zh-CN" altLang="en-US" sz="2800" b="1" dirty="0"/>
              <a:t>分布式文件系统的</a:t>
            </a:r>
            <a:r>
              <a:rPr lang="zh-CN" sz="2800" b="1" dirty="0"/>
              <a:t>设计需求主要包括</a:t>
            </a:r>
            <a:r>
              <a:rPr lang="zh-CN" sz="2800" b="1" dirty="0">
                <a:solidFill>
                  <a:srgbClr val="FF0000"/>
                </a:solidFill>
                <a:latin typeface="微软雅黑" panose="020B0503020204020204" charset="-122"/>
                <a:ea typeface="微软雅黑" panose="020B0503020204020204" charset="-122"/>
              </a:rPr>
              <a:t>透明性</a:t>
            </a:r>
            <a:r>
              <a:rPr lang="zh-CN" sz="2800" b="1" dirty="0"/>
              <a:t>、</a:t>
            </a:r>
            <a:r>
              <a:rPr lang="zh-CN" sz="2800" b="1" dirty="0">
                <a:solidFill>
                  <a:srgbClr val="FF0000"/>
                </a:solidFill>
                <a:latin typeface="微软雅黑" panose="020B0503020204020204" charset="-122"/>
                <a:ea typeface="微软雅黑" panose="020B0503020204020204" charset="-122"/>
              </a:rPr>
              <a:t>并发性</a:t>
            </a:r>
            <a:r>
              <a:rPr lang="zh-CN" sz="2800" b="1" dirty="0"/>
              <a:t>、</a:t>
            </a:r>
            <a:r>
              <a:rPr lang="zh-CN" sz="2800" b="1" dirty="0">
                <a:solidFill>
                  <a:srgbClr val="FF0000"/>
                </a:solidFill>
                <a:latin typeface="微软雅黑" panose="020B0503020204020204" charset="-122"/>
                <a:ea typeface="微软雅黑" panose="020B0503020204020204" charset="-122"/>
              </a:rPr>
              <a:t>文件复制</a:t>
            </a:r>
            <a:r>
              <a:rPr lang="zh-CN" sz="2800" b="1" dirty="0"/>
              <a:t>、</a:t>
            </a:r>
            <a:r>
              <a:rPr lang="zh-CN" sz="2800" b="1" dirty="0">
                <a:solidFill>
                  <a:srgbClr val="FF0000"/>
                </a:solidFill>
                <a:latin typeface="微软雅黑" panose="020B0503020204020204" charset="-122"/>
                <a:ea typeface="微软雅黑" panose="020B0503020204020204" charset="-122"/>
              </a:rPr>
              <a:t>硬件和操作系统的异构性</a:t>
            </a:r>
            <a:r>
              <a:rPr lang="zh-CN" sz="2800" b="1" dirty="0"/>
              <a:t>、</a:t>
            </a:r>
            <a:r>
              <a:rPr lang="zh-CN" sz="2800" b="1" dirty="0">
                <a:solidFill>
                  <a:srgbClr val="FF0000"/>
                </a:solidFill>
                <a:latin typeface="微软雅黑" panose="020B0503020204020204" charset="-122"/>
                <a:ea typeface="微软雅黑" panose="020B0503020204020204" charset="-122"/>
              </a:rPr>
              <a:t>可伸缩性</a:t>
            </a:r>
            <a:r>
              <a:rPr lang="zh-CN" sz="2800" b="1" dirty="0"/>
              <a:t>、</a:t>
            </a:r>
            <a:r>
              <a:rPr lang="zh-CN" sz="2800" b="1" dirty="0">
                <a:solidFill>
                  <a:srgbClr val="FF0000"/>
                </a:solidFill>
                <a:latin typeface="微软雅黑" panose="020B0503020204020204" charset="-122"/>
                <a:ea typeface="微软雅黑" panose="020B0503020204020204" charset="-122"/>
              </a:rPr>
              <a:t>容错</a:t>
            </a:r>
            <a:r>
              <a:rPr lang="zh-CN" sz="2800" b="1" dirty="0"/>
              <a:t>和安全需求。</a:t>
            </a:r>
            <a:endParaRPr lang="zh-CN" sz="2800" b="1" dirty="0"/>
          </a:p>
          <a:p>
            <a:pPr marL="342900" indent="-342900" algn="just">
              <a:lnSpc>
                <a:spcPct val="170000"/>
              </a:lnSpc>
              <a:buClr>
                <a:srgbClr val="000000"/>
              </a:buClr>
              <a:buFont typeface="Wingdings" panose="05000000000000000000" charset="0"/>
              <a:buChar char="l"/>
            </a:pPr>
            <a:r>
              <a:rPr lang="zh-CN" sz="2800" b="1" dirty="0">
                <a:latin typeface="Arial" panose="020B0604020202020204" pitchFamily="34" charset="0"/>
                <a:ea typeface="宋体" panose="02010600030101010101" pitchFamily="2" charset="-122"/>
              </a:rPr>
              <a:t>具体实现中，不同产品实现的级别和方式都有所不同。</a:t>
            </a:r>
            <a:endParaRPr lang="zh-CN" sz="2800" b="1" dirty="0">
              <a:latin typeface="Arial" panose="020B0604020202020204" pitchFamily="34" charset="0"/>
              <a:ea typeface="宋体" panose="02010600030101010101" pitchFamily="2"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标题 2"/>
          <p:cNvSpPr>
            <a:spLocks noGrp="1"/>
          </p:cNvSpPr>
          <p:nvPr>
            <p:ph type="title"/>
          </p:nvPr>
        </p:nvSpPr>
        <p:spPr/>
        <p:txBody>
          <a:bodyPr vert="horz" wrap="square" lIns="91440" tIns="45720" rIns="91440" bIns="45720" anchor="ctr" anchorCtr="0"/>
          <a:p>
            <a:r>
              <a:rPr lang="en-US" altLang="zh-CN" dirty="0"/>
              <a:t>3.1.3 </a:t>
            </a:r>
            <a:r>
              <a:rPr lang="zh-CN" altLang="en-US" dirty="0"/>
              <a:t>分布式文件系统的设计需求</a:t>
            </a:r>
            <a:endParaRPr lang="en-US" altLang="zh-CN" dirty="0"/>
          </a:p>
        </p:txBody>
      </p:sp>
      <p:sp>
        <p:nvSpPr>
          <p:cNvPr id="12290" name="Text Box 4"/>
          <p:cNvSpPr txBox="1"/>
          <p:nvPr/>
        </p:nvSpPr>
        <p:spPr>
          <a:xfrm>
            <a:off x="2819400" y="5486400"/>
            <a:ext cx="3124200" cy="366713"/>
          </a:xfrm>
          <a:prstGeom prst="rect">
            <a:avLst/>
          </a:prstGeom>
          <a:noFill/>
          <a:ln w="9525">
            <a:noFill/>
          </a:ln>
        </p:spPr>
        <p:txBody>
          <a:bodyPr anchor="t" anchorCtr="0">
            <a:spAutoFit/>
          </a:bodyPr>
          <a:p>
            <a:pPr>
              <a:buFontTx/>
            </a:pPr>
            <a:endParaRPr lang="zh-CN" altLang="en-US" dirty="0">
              <a:latin typeface="Arial" panose="020B0604020202020204" pitchFamily="34" charset="0"/>
              <a:ea typeface="宋体" panose="02010600030101010101" pitchFamily="2" charset="-122"/>
            </a:endParaRPr>
          </a:p>
        </p:txBody>
      </p:sp>
      <p:sp>
        <p:nvSpPr>
          <p:cNvPr id="12291" name="Text Box 5"/>
          <p:cNvSpPr txBox="1"/>
          <p:nvPr/>
        </p:nvSpPr>
        <p:spPr>
          <a:xfrm>
            <a:off x="304800" y="1144588"/>
            <a:ext cx="8534400" cy="5217160"/>
          </a:xfrm>
          <a:prstGeom prst="rect">
            <a:avLst/>
          </a:prstGeom>
          <a:noFill/>
          <a:ln w="9525">
            <a:noFill/>
          </a:ln>
        </p:spPr>
        <p:txBody>
          <a:bodyPr anchor="t" anchorCtr="0">
            <a:spAutoFit/>
          </a:bodyPr>
          <a:p>
            <a:pPr marL="514350" indent="-514350" algn="just">
              <a:lnSpc>
                <a:spcPct val="170000"/>
              </a:lnSpc>
              <a:buClr>
                <a:srgbClr val="000000"/>
              </a:buClr>
              <a:buFont typeface="Wingdings" panose="05000000000000000000" charset="0"/>
              <a:buAutoNum type="arabicPeriod"/>
            </a:pPr>
            <a:r>
              <a:rPr lang="zh-CN" sz="2800" b="1" dirty="0">
                <a:solidFill>
                  <a:srgbClr val="FF0000"/>
                </a:solidFill>
                <a:latin typeface="微软雅黑" panose="020B0503020204020204" charset="-122"/>
                <a:ea typeface="微软雅黑" panose="020B0503020204020204" charset="-122"/>
              </a:rPr>
              <a:t>透明性：</a:t>
            </a:r>
            <a:r>
              <a:rPr lang="zh-CN" altLang="en-US" sz="2800" b="1" dirty="0"/>
              <a:t>包括</a:t>
            </a:r>
            <a:r>
              <a:rPr lang="zh-CN" sz="2800" b="1" dirty="0">
                <a:solidFill>
                  <a:srgbClr val="FF0000"/>
                </a:solidFill>
                <a:latin typeface="微软雅黑" panose="020B0503020204020204" charset="-122"/>
                <a:ea typeface="微软雅黑" panose="020B0503020204020204" charset="-122"/>
              </a:rPr>
              <a:t>访问透明性、位置透明性、性能和伸缩透明性。</a:t>
            </a:r>
            <a:endParaRPr lang="zh-CN" sz="2800" b="1" dirty="0">
              <a:solidFill>
                <a:srgbClr val="FF0000"/>
              </a:solidFill>
              <a:latin typeface="微软雅黑" panose="020B0503020204020204" charset="-122"/>
              <a:ea typeface="微软雅黑" panose="020B0503020204020204" charset="-122"/>
            </a:endParaRPr>
          </a:p>
          <a:p>
            <a:pPr marL="514350" indent="-514350" algn="just">
              <a:lnSpc>
                <a:spcPct val="170000"/>
              </a:lnSpc>
              <a:buClr>
                <a:srgbClr val="000000"/>
              </a:buClr>
              <a:buFont typeface="Wingdings" panose="05000000000000000000" charset="0"/>
              <a:buAutoNum type="arabicPeriod"/>
            </a:pPr>
            <a:r>
              <a:rPr lang="zh-CN" sz="2800" b="1" dirty="0">
                <a:solidFill>
                  <a:srgbClr val="FF0000"/>
                </a:solidFill>
                <a:latin typeface="微软雅黑" panose="020B0503020204020204" charset="-122"/>
                <a:ea typeface="微软雅黑" panose="020B0503020204020204" charset="-122"/>
              </a:rPr>
              <a:t>并发性：</a:t>
            </a:r>
            <a:r>
              <a:rPr lang="zh-CN" altLang="en-US" sz="2800" b="1" dirty="0">
                <a:latin typeface="Arial" panose="020B0604020202020204" pitchFamily="34" charset="0"/>
                <a:ea typeface="宋体" panose="02010600030101010101" pitchFamily="2" charset="-122"/>
              </a:rPr>
              <a:t>客户端对文件的读写不应该影响其他客户端对同一个文件的读写。</a:t>
            </a:r>
            <a:endParaRPr lang="zh-CN" altLang="en-US" sz="2800" b="1" dirty="0">
              <a:latin typeface="Arial" panose="020B0604020202020204" pitchFamily="34" charset="0"/>
              <a:ea typeface="宋体" panose="02010600030101010101" pitchFamily="2" charset="-122"/>
            </a:endParaRPr>
          </a:p>
          <a:p>
            <a:pPr marL="514350" indent="-514350" algn="just">
              <a:lnSpc>
                <a:spcPct val="170000"/>
              </a:lnSpc>
              <a:buClr>
                <a:srgbClr val="000000"/>
              </a:buClr>
              <a:buFont typeface="Wingdings" panose="05000000000000000000" charset="0"/>
              <a:buAutoNum type="arabicPeriod"/>
            </a:pPr>
            <a:r>
              <a:rPr lang="zh-CN" sz="2800" b="1" dirty="0">
                <a:solidFill>
                  <a:srgbClr val="FF0000"/>
                </a:solidFill>
                <a:latin typeface="微软雅黑" panose="020B0503020204020204" charset="-122"/>
                <a:ea typeface="微软雅黑" panose="020B0503020204020204" charset="-122"/>
              </a:rPr>
              <a:t>文件复制：</a:t>
            </a:r>
            <a:r>
              <a:rPr lang="zh-CN" altLang="en-US" sz="2800" b="1" dirty="0">
                <a:latin typeface="Arial" panose="020B0604020202020204" pitchFamily="34" charset="0"/>
                <a:ea typeface="宋体" panose="02010600030101010101" pitchFamily="2" charset="-122"/>
              </a:rPr>
              <a:t>一个文件可以拥有在不同位置的多个副本。</a:t>
            </a:r>
            <a:endParaRPr lang="zh-CN" altLang="en-US" sz="2800" b="1" dirty="0">
              <a:latin typeface="Arial" panose="020B0604020202020204" pitchFamily="34" charset="0"/>
              <a:ea typeface="宋体" panose="02010600030101010101" pitchFamily="2" charset="-122"/>
            </a:endParaRPr>
          </a:p>
          <a:p>
            <a:pPr marL="514350" indent="-514350" algn="just">
              <a:lnSpc>
                <a:spcPct val="170000"/>
              </a:lnSpc>
              <a:buClr>
                <a:srgbClr val="000000"/>
              </a:buClr>
              <a:buFont typeface="Wingdings" panose="05000000000000000000" charset="0"/>
              <a:buAutoNum type="arabicPeriod"/>
            </a:pPr>
            <a:r>
              <a:rPr lang="zh-CN" sz="2800" b="1" dirty="0">
                <a:solidFill>
                  <a:srgbClr val="FF0000"/>
                </a:solidFill>
                <a:latin typeface="微软雅黑" panose="020B0503020204020204" charset="-122"/>
                <a:ea typeface="微软雅黑" panose="020B0503020204020204" charset="-122"/>
              </a:rPr>
              <a:t>可伸缩性：</a:t>
            </a:r>
            <a:r>
              <a:rPr lang="zh-CN" altLang="en-US" sz="2800" b="1" dirty="0">
                <a:latin typeface="Arial" panose="020B0604020202020204" pitchFamily="34" charset="0"/>
                <a:ea typeface="宋体" panose="02010600030101010101" pitchFamily="2" charset="-122"/>
              </a:rPr>
              <a:t>支持节点的动态加入或退出。</a:t>
            </a:r>
            <a:endParaRPr lang="zh-CN" altLang="en-US" sz="2800" b="1" dirty="0">
              <a:latin typeface="Arial" panose="020B0604020202020204" pitchFamily="34" charset="0"/>
              <a:ea typeface="宋体" panose="02010600030101010101" pitchFamily="2"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标题 2"/>
          <p:cNvSpPr>
            <a:spLocks noGrp="1"/>
          </p:cNvSpPr>
          <p:nvPr>
            <p:ph type="title"/>
          </p:nvPr>
        </p:nvSpPr>
        <p:spPr/>
        <p:txBody>
          <a:bodyPr vert="horz" wrap="square" lIns="91440" tIns="45720" rIns="91440" bIns="45720" anchor="ctr" anchorCtr="0"/>
          <a:p>
            <a:r>
              <a:rPr lang="en-US" altLang="zh-CN" dirty="0"/>
              <a:t>3.1.3 </a:t>
            </a:r>
            <a:r>
              <a:rPr lang="zh-CN" altLang="en-US" dirty="0"/>
              <a:t>分布式文件系统的设计需求</a:t>
            </a:r>
            <a:endParaRPr lang="en-US" altLang="zh-CN" dirty="0"/>
          </a:p>
        </p:txBody>
      </p:sp>
      <p:sp>
        <p:nvSpPr>
          <p:cNvPr id="12290" name="Text Box 4"/>
          <p:cNvSpPr txBox="1"/>
          <p:nvPr/>
        </p:nvSpPr>
        <p:spPr>
          <a:xfrm>
            <a:off x="2819400" y="5486400"/>
            <a:ext cx="3124200" cy="366713"/>
          </a:xfrm>
          <a:prstGeom prst="rect">
            <a:avLst/>
          </a:prstGeom>
          <a:noFill/>
          <a:ln w="9525">
            <a:noFill/>
          </a:ln>
        </p:spPr>
        <p:txBody>
          <a:bodyPr anchor="t" anchorCtr="0">
            <a:spAutoFit/>
          </a:bodyPr>
          <a:p>
            <a:pPr>
              <a:buFontTx/>
            </a:pPr>
            <a:endParaRPr lang="zh-CN" altLang="en-US" dirty="0">
              <a:latin typeface="Arial" panose="020B0604020202020204" pitchFamily="34" charset="0"/>
              <a:ea typeface="宋体" panose="02010600030101010101" pitchFamily="2" charset="-122"/>
            </a:endParaRPr>
          </a:p>
        </p:txBody>
      </p:sp>
      <p:sp>
        <p:nvSpPr>
          <p:cNvPr id="12291" name="Text Box 5"/>
          <p:cNvSpPr txBox="1"/>
          <p:nvPr/>
        </p:nvSpPr>
        <p:spPr>
          <a:xfrm>
            <a:off x="304800" y="1144588"/>
            <a:ext cx="8534400" cy="3752215"/>
          </a:xfrm>
          <a:prstGeom prst="rect">
            <a:avLst/>
          </a:prstGeom>
          <a:noFill/>
          <a:ln w="9525">
            <a:noFill/>
          </a:ln>
        </p:spPr>
        <p:txBody>
          <a:bodyPr anchor="t" anchorCtr="0">
            <a:spAutoFit/>
          </a:bodyPr>
          <a:p>
            <a:pPr marL="514350" indent="-514350" algn="just">
              <a:lnSpc>
                <a:spcPct val="170000"/>
              </a:lnSpc>
              <a:buClr>
                <a:srgbClr val="000000"/>
              </a:buClr>
              <a:buFont typeface="+mj-lt"/>
              <a:buAutoNum type="arabicPeriod" startAt="5"/>
            </a:pPr>
            <a:r>
              <a:rPr lang="zh-CN" sz="2800" b="1" dirty="0">
                <a:solidFill>
                  <a:srgbClr val="FF0000"/>
                </a:solidFill>
                <a:latin typeface="微软雅黑" panose="020B0503020204020204" charset="-122"/>
                <a:ea typeface="微软雅黑" panose="020B0503020204020204" charset="-122"/>
              </a:rPr>
              <a:t>硬件和操作系统的异构性：</a:t>
            </a:r>
            <a:r>
              <a:rPr lang="zh-CN" altLang="en-US" sz="2800" b="1" dirty="0"/>
              <a:t>可以在不同的操作系统和计算机上实现同样的客户端和服务器程序。</a:t>
            </a:r>
            <a:endParaRPr lang="zh-CN" altLang="en-US" sz="2800" b="1" dirty="0"/>
          </a:p>
          <a:p>
            <a:pPr marL="514350" indent="-514350" algn="just">
              <a:lnSpc>
                <a:spcPct val="170000"/>
              </a:lnSpc>
              <a:buClr>
                <a:srgbClr val="000000"/>
              </a:buClr>
              <a:buFont typeface="+mj-lt"/>
              <a:buAutoNum type="arabicPeriod" startAt="5"/>
            </a:pPr>
            <a:r>
              <a:rPr lang="zh-CN" sz="2800" b="1" dirty="0">
                <a:solidFill>
                  <a:srgbClr val="FF0000"/>
                </a:solidFill>
                <a:latin typeface="微软雅黑" panose="020B0503020204020204" charset="-122"/>
                <a:ea typeface="微软雅黑" panose="020B0503020204020204" charset="-122"/>
              </a:rPr>
              <a:t>容错：</a:t>
            </a:r>
            <a:r>
              <a:rPr lang="zh-CN" altLang="en-US" sz="2800" b="1" dirty="0">
                <a:latin typeface="Arial" panose="020B0604020202020204" pitchFamily="34" charset="0"/>
                <a:ea typeface="宋体" panose="02010600030101010101" pitchFamily="2" charset="-122"/>
              </a:rPr>
              <a:t>保证文件服务在客户端或者服务器端出现问题时能够正常使用。</a:t>
            </a:r>
            <a:endParaRPr lang="zh-CN" altLang="en-US" sz="2800" b="1" dirty="0">
              <a:latin typeface="Arial" panose="020B0604020202020204" pitchFamily="34" charset="0"/>
              <a:ea typeface="宋体" panose="02010600030101010101" pitchFamily="2" charset="-122"/>
            </a:endParaRPr>
          </a:p>
          <a:p>
            <a:pPr marL="514350" indent="-514350" algn="just">
              <a:lnSpc>
                <a:spcPct val="170000"/>
              </a:lnSpc>
              <a:buClr>
                <a:srgbClr val="000000"/>
              </a:buClr>
              <a:buFont typeface="+mj-lt"/>
              <a:buAutoNum type="arabicPeriod" startAt="5"/>
            </a:pPr>
            <a:r>
              <a:rPr lang="zh-CN" sz="2800" b="1" dirty="0">
                <a:solidFill>
                  <a:srgbClr val="FF0000"/>
                </a:solidFill>
                <a:latin typeface="微软雅黑" panose="020B0503020204020204" charset="-122"/>
                <a:ea typeface="微软雅黑" panose="020B0503020204020204" charset="-122"/>
              </a:rPr>
              <a:t>安全：</a:t>
            </a:r>
            <a:r>
              <a:rPr lang="zh-CN" altLang="en-US" sz="2800" b="1" dirty="0">
                <a:latin typeface="Arial" panose="020B0604020202020204" pitchFamily="34" charset="0"/>
                <a:ea typeface="宋体" panose="02010600030101010101" pitchFamily="2" charset="-122"/>
              </a:rPr>
              <a:t>保证系统的安全性。</a:t>
            </a:r>
            <a:endParaRPr lang="zh-CN" altLang="en-US" sz="2800" b="1" dirty="0">
              <a:latin typeface="Arial" panose="020B0604020202020204" pitchFamily="34" charset="0"/>
              <a:ea typeface="宋体" panose="02010600030101010101" pitchFamily="2"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3" name="标题 2"/>
          <p:cNvSpPr>
            <a:spLocks noGrp="1"/>
          </p:cNvSpPr>
          <p:nvPr>
            <p:ph type="title"/>
          </p:nvPr>
        </p:nvSpPr>
        <p:spPr/>
        <p:txBody>
          <a:bodyPr vert="horz" wrap="square" lIns="91440" tIns="45720" rIns="91440" bIns="45720" anchor="ctr" anchorCtr="0"/>
          <a:p>
            <a:pPr marL="342900" indent="-342900"/>
            <a:r>
              <a:rPr lang="en-US" altLang="en-US" b="1" dirty="0"/>
              <a:t>3.2 HDFS简介</a:t>
            </a:r>
            <a:endParaRPr lang="zh-CN" altLang="en-US" b="1" dirty="0"/>
          </a:p>
        </p:txBody>
      </p:sp>
      <p:sp>
        <p:nvSpPr>
          <p:cNvPr id="13314" name="文本框 1"/>
          <p:cNvSpPr txBox="1"/>
          <p:nvPr/>
        </p:nvSpPr>
        <p:spPr>
          <a:xfrm>
            <a:off x="169863" y="1387475"/>
            <a:ext cx="8670925" cy="521970"/>
          </a:xfrm>
          <a:prstGeom prst="rect">
            <a:avLst/>
          </a:prstGeom>
          <a:noFill/>
          <a:ln w="9525">
            <a:noFill/>
          </a:ln>
        </p:spPr>
        <p:txBody>
          <a:bodyPr wrap="square" anchor="t" anchorCtr="0">
            <a:spAutoFit/>
          </a:bodyPr>
          <a:p>
            <a:pPr algn="just">
              <a:buFontTx/>
            </a:pP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总体而言，</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HDFS</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要实现以下目标：</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
        <p:nvSpPr>
          <p:cNvPr id="13315" name="文本框 2"/>
          <p:cNvSpPr txBox="1"/>
          <p:nvPr/>
        </p:nvSpPr>
        <p:spPr>
          <a:xfrm>
            <a:off x="707390" y="1909445"/>
            <a:ext cx="7953375" cy="4227195"/>
          </a:xfrm>
          <a:prstGeom prst="rect">
            <a:avLst/>
          </a:prstGeom>
          <a:noFill/>
          <a:ln w="9525">
            <a:noFill/>
          </a:ln>
        </p:spPr>
        <p:txBody>
          <a:bodyPr wrap="square" anchor="t" anchorCtr="0">
            <a:spAutoFit/>
          </a:bodyPr>
          <a:p>
            <a:pPr marL="342900" indent="-342900" algn="just">
              <a:lnSpc>
                <a:spcPct val="160000"/>
              </a:lnSpc>
              <a:buFont typeface="Wingdings" panose="05000000000000000000" charset="0"/>
              <a:buChar char="Ø"/>
            </a:pPr>
            <a:r>
              <a:rPr lang="zh-CN" altLang="en-US" sz="2800" b="1" dirty="0">
                <a:latin typeface="Arial" panose="020B0604020202020204" pitchFamily="34" charset="0"/>
                <a:ea typeface="宋体" panose="02010600030101010101" pitchFamily="2" charset="-122"/>
              </a:rPr>
              <a:t>兼容廉价的硬件设备；</a:t>
            </a:r>
            <a:endParaRPr lang="en-US" altLang="zh-CN" sz="2800" b="1" dirty="0">
              <a:latin typeface="Arial" panose="020B0604020202020204" pitchFamily="34" charset="0"/>
              <a:ea typeface="宋体" panose="02010600030101010101" pitchFamily="2" charset="-122"/>
            </a:endParaRPr>
          </a:p>
          <a:p>
            <a:pPr marL="342900" indent="-342900" algn="just">
              <a:lnSpc>
                <a:spcPct val="160000"/>
              </a:lnSpc>
              <a:buFont typeface="Wingdings" panose="05000000000000000000" charset="0"/>
              <a:buChar char="Ø"/>
            </a:pPr>
            <a:r>
              <a:rPr lang="zh-CN" altLang="en-US" sz="2800" b="1" dirty="0">
                <a:latin typeface="Arial" panose="020B0604020202020204" pitchFamily="34" charset="0"/>
                <a:ea typeface="宋体" panose="02010600030101010101" pitchFamily="2" charset="-122"/>
              </a:rPr>
              <a:t>流数据读写；</a:t>
            </a:r>
            <a:endParaRPr lang="zh-CN" altLang="en-US" sz="2800" b="1" dirty="0">
              <a:latin typeface="Arial" panose="020B0604020202020204" pitchFamily="34" charset="0"/>
              <a:ea typeface="宋体" panose="02010600030101010101" pitchFamily="2" charset="-122"/>
            </a:endParaRPr>
          </a:p>
          <a:p>
            <a:pPr marL="342900" indent="-342900" algn="just">
              <a:lnSpc>
                <a:spcPct val="160000"/>
              </a:lnSpc>
              <a:buFont typeface="Wingdings" panose="05000000000000000000" charset="0"/>
              <a:buChar char="Ø"/>
            </a:pPr>
            <a:r>
              <a:rPr lang="zh-CN" altLang="en-US" sz="2800" b="1" dirty="0">
                <a:latin typeface="Arial" panose="020B0604020202020204" pitchFamily="34" charset="0"/>
                <a:ea typeface="宋体" panose="02010600030101010101" pitchFamily="2" charset="-122"/>
              </a:rPr>
              <a:t>大数据集；</a:t>
            </a:r>
            <a:endParaRPr lang="zh-CN" altLang="en-US" sz="2800" b="1" dirty="0">
              <a:latin typeface="Arial" panose="020B0604020202020204" pitchFamily="34" charset="0"/>
              <a:ea typeface="宋体" panose="02010600030101010101" pitchFamily="2" charset="-122"/>
            </a:endParaRPr>
          </a:p>
          <a:p>
            <a:pPr marL="342900" indent="-342900" algn="just">
              <a:lnSpc>
                <a:spcPct val="160000"/>
              </a:lnSpc>
              <a:buFont typeface="Wingdings" panose="05000000000000000000" charset="0"/>
              <a:buChar char="Ø"/>
            </a:pPr>
            <a:r>
              <a:rPr lang="zh-CN" altLang="en-US" sz="2800" b="1" dirty="0">
                <a:latin typeface="Arial" panose="020B0604020202020204" pitchFamily="34" charset="0"/>
                <a:ea typeface="宋体" panose="02010600030101010101" pitchFamily="2" charset="-122"/>
              </a:rPr>
              <a:t>简单的文件模型：</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一次写入，多次读取</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a:t>
            </a:r>
            <a:r>
              <a:rPr lang="zh-CN" altLang="en-US" sz="2800" b="1" dirty="0">
                <a:latin typeface="Arial" panose="020B0604020202020204" pitchFamily="34" charset="0"/>
                <a:ea typeface="宋体" panose="02010600030101010101" pitchFamily="2" charset="-122"/>
              </a:rPr>
              <a:t>；</a:t>
            </a:r>
            <a:endParaRPr lang="zh-CN" altLang="en-US" sz="2800" b="1" dirty="0">
              <a:latin typeface="Arial" panose="020B0604020202020204" pitchFamily="34" charset="0"/>
              <a:ea typeface="宋体" panose="02010600030101010101" pitchFamily="2" charset="-122"/>
            </a:endParaRPr>
          </a:p>
          <a:p>
            <a:pPr marL="342900" indent="-342900" algn="just">
              <a:lnSpc>
                <a:spcPct val="160000"/>
              </a:lnSpc>
              <a:buFont typeface="Wingdings" panose="05000000000000000000" charset="0"/>
              <a:buChar char="Ø"/>
            </a:pPr>
            <a:r>
              <a:rPr lang="zh-CN" altLang="en-US" sz="2800" b="1" dirty="0">
                <a:latin typeface="Arial" panose="020B0604020202020204" pitchFamily="34" charset="0"/>
                <a:ea typeface="宋体" panose="02010600030101010101" pitchFamily="2" charset="-122"/>
              </a:rPr>
              <a:t>强大的跨平台兼容性：采用</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Java</a:t>
            </a:r>
            <a:r>
              <a:rPr lang="zh-CN" altLang="en-US" sz="2800" b="1" dirty="0">
                <a:latin typeface="Arial" panose="020B0604020202020204" pitchFamily="34" charset="0"/>
                <a:ea typeface="宋体" panose="02010600030101010101" pitchFamily="2" charset="-122"/>
              </a:rPr>
              <a:t>语言实现，支持</a:t>
            </a:r>
            <a:r>
              <a:rPr lang="en-US" altLang="zh-CN" sz="2800" b="1" dirty="0">
                <a:latin typeface="Arial" panose="020B0604020202020204" pitchFamily="34" charset="0"/>
                <a:ea typeface="宋体" panose="02010600030101010101" pitchFamily="2" charset="-122"/>
              </a:rPr>
              <a:t>Java</a:t>
            </a:r>
            <a:r>
              <a:rPr lang="zh-CN" altLang="en-US" sz="2800" b="1" dirty="0">
                <a:latin typeface="Arial" panose="020B0604020202020204" pitchFamily="34" charset="0"/>
                <a:ea typeface="宋体" panose="02010600030101010101" pitchFamily="2" charset="-122"/>
              </a:rPr>
              <a:t>虚拟机</a:t>
            </a:r>
            <a:r>
              <a:rPr lang="en-US" altLang="zh-CN" sz="2800" b="1" dirty="0">
                <a:latin typeface="Arial" panose="020B0604020202020204" pitchFamily="34" charset="0"/>
                <a:ea typeface="宋体" panose="02010600030101010101" pitchFamily="2" charset="-122"/>
              </a:rPr>
              <a:t>JVM</a:t>
            </a:r>
            <a:r>
              <a:rPr lang="zh-CN" altLang="en-US" sz="2800" b="1" dirty="0">
                <a:latin typeface="Arial" panose="020B0604020202020204" pitchFamily="34" charset="0"/>
                <a:ea typeface="宋体" panose="02010600030101010101" pitchFamily="2" charset="-122"/>
              </a:rPr>
              <a:t>的机器都能运行</a:t>
            </a:r>
            <a:r>
              <a:rPr lang="en-US" altLang="zh-CN" sz="2800" b="1" dirty="0">
                <a:latin typeface="Arial" panose="020B0604020202020204" pitchFamily="34" charset="0"/>
                <a:ea typeface="宋体" panose="02010600030101010101" pitchFamily="2" charset="-122"/>
              </a:rPr>
              <a:t>HDFS</a:t>
            </a:r>
            <a:r>
              <a:rPr lang="zh-CN" altLang="en-US" sz="2800" b="1" dirty="0">
                <a:latin typeface="Arial" panose="020B0604020202020204" pitchFamily="34" charset="0"/>
                <a:ea typeface="宋体" panose="02010600030101010101" pitchFamily="2" charset="-122"/>
              </a:rPr>
              <a:t>。</a:t>
            </a:r>
            <a:endParaRPr lang="zh-CN" altLang="en-US" sz="2800" b="1" dirty="0">
              <a:latin typeface="Arial" panose="020B0604020202020204" pitchFamily="34" charset="0"/>
              <a:ea typeface="宋体" panose="02010600030101010101"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7" name="标题 2"/>
          <p:cNvSpPr>
            <a:spLocks noGrp="1"/>
          </p:cNvSpPr>
          <p:nvPr>
            <p:ph type="title"/>
          </p:nvPr>
        </p:nvSpPr>
        <p:spPr/>
        <p:txBody>
          <a:bodyPr vert="horz" wrap="square" lIns="91440" tIns="45720" rIns="91440" bIns="45720" anchor="ctr" anchorCtr="0"/>
          <a:p>
            <a:pPr marL="342900" indent="-342900"/>
            <a:r>
              <a:rPr lang="en-US" altLang="en-US" b="1" dirty="0"/>
              <a:t>3.2 HDFS简介</a:t>
            </a:r>
            <a:endParaRPr lang="zh-CN" altLang="en-US" b="1" dirty="0"/>
          </a:p>
        </p:txBody>
      </p:sp>
      <p:sp>
        <p:nvSpPr>
          <p:cNvPr id="14338" name="文本框 3"/>
          <p:cNvSpPr txBox="1"/>
          <p:nvPr/>
        </p:nvSpPr>
        <p:spPr>
          <a:xfrm>
            <a:off x="244475" y="1158240"/>
            <a:ext cx="8677275" cy="2287905"/>
          </a:xfrm>
          <a:prstGeom prst="rect">
            <a:avLst/>
          </a:prstGeom>
          <a:noFill/>
          <a:ln w="9525">
            <a:noFill/>
          </a:ln>
        </p:spPr>
        <p:txBody>
          <a:bodyPr wrap="square" anchor="t" anchorCtr="0">
            <a:spAutoFit/>
          </a:bodyPr>
          <a:p>
            <a:pPr algn="just">
              <a:lnSpc>
                <a:spcPct val="170000"/>
              </a:lnSpc>
              <a:buFontTx/>
            </a:pPr>
            <a:r>
              <a:rPr lang="en-US" altLang="zh-CN" sz="2800" b="1" dirty="0">
                <a:solidFill>
                  <a:schemeClr val="accent2"/>
                </a:solidFill>
                <a:latin typeface="微软雅黑" panose="020B0503020204020204" charset="-122"/>
                <a:ea typeface="微软雅黑" panose="020B0503020204020204" charset="-122"/>
                <a:cs typeface="微软雅黑" panose="020B0503020204020204" charset="-122"/>
              </a:rPr>
              <a:t>        </a:t>
            </a:r>
            <a:r>
              <a:rPr lang="en-US" altLang="zh-CN" sz="2800" b="1" dirty="0">
                <a:solidFill>
                  <a:schemeClr val="tx1"/>
                </a:solidFill>
                <a:latin typeface="Times New Roman" panose="02020603050405020304" pitchFamily="18" charset="0"/>
                <a:cs typeface="Times New Roman" panose="02020603050405020304" pitchFamily="18" charset="0"/>
              </a:rPr>
              <a:t>HDFS</a:t>
            </a:r>
            <a:r>
              <a:rPr lang="zh-CN" altLang="en-US" sz="2800" b="1" dirty="0">
                <a:solidFill>
                  <a:schemeClr val="tx1"/>
                </a:solidFill>
                <a:latin typeface="宋体" panose="02010600030101010101" pitchFamily="2" charset="-122"/>
                <a:cs typeface="宋体" panose="02010600030101010101" pitchFamily="2" charset="-122"/>
              </a:rPr>
              <a:t>特殊的设计，在实现上述优良特性的同时，也使得自身具有一些</a:t>
            </a:r>
            <a:r>
              <a:rPr lang="zh-CN" altLang="en-US" sz="2800" b="1" dirty="0">
                <a:solidFill>
                  <a:srgbClr val="FF0000"/>
                </a:solidFill>
                <a:latin typeface="微软雅黑" panose="020B0503020204020204" charset="-122"/>
                <a:ea typeface="微软雅黑" panose="020B0503020204020204" charset="-122"/>
                <a:cs typeface="宋体" panose="02010600030101010101" pitchFamily="2" charset="-122"/>
              </a:rPr>
              <a:t>应用局限性</a:t>
            </a:r>
            <a:r>
              <a:rPr lang="zh-CN" altLang="en-US" sz="2800" b="1" dirty="0">
                <a:solidFill>
                  <a:schemeClr val="tx1"/>
                </a:solidFill>
                <a:latin typeface="宋体" panose="02010600030101010101" pitchFamily="2" charset="-122"/>
                <a:cs typeface="宋体" panose="02010600030101010101" pitchFamily="2" charset="-122"/>
              </a:rPr>
              <a:t>，主要包括以下几个方面：</a:t>
            </a:r>
            <a:endParaRPr lang="zh-CN" altLang="en-US" sz="2800" b="1" dirty="0">
              <a:solidFill>
                <a:schemeClr val="tx1"/>
              </a:solidFill>
              <a:latin typeface="宋体" panose="02010600030101010101" pitchFamily="2" charset="-122"/>
              <a:cs typeface="宋体" panose="02010600030101010101" pitchFamily="2" charset="-122"/>
            </a:endParaRPr>
          </a:p>
        </p:txBody>
      </p:sp>
      <p:sp>
        <p:nvSpPr>
          <p:cNvPr id="14339" name="文本框 4"/>
          <p:cNvSpPr txBox="1"/>
          <p:nvPr/>
        </p:nvSpPr>
        <p:spPr>
          <a:xfrm>
            <a:off x="1080135" y="3419475"/>
            <a:ext cx="7707630" cy="2416810"/>
          </a:xfrm>
          <a:prstGeom prst="rect">
            <a:avLst/>
          </a:prstGeom>
          <a:noFill/>
          <a:ln w="9525">
            <a:noFill/>
          </a:ln>
        </p:spPr>
        <p:txBody>
          <a:bodyPr wrap="square" anchor="t" anchorCtr="0">
            <a:spAutoFit/>
          </a:bodyPr>
          <a:p>
            <a:pPr algn="just">
              <a:lnSpc>
                <a:spcPct val="180000"/>
              </a:lnSpc>
              <a:buFont typeface="Wingdings" panose="05000000000000000000" charset="0"/>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1</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、不适合低延迟数据访问；</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a:p>
            <a:pPr algn="just">
              <a:lnSpc>
                <a:spcPct val="180000"/>
              </a:lnSpc>
              <a:buFont typeface="Wingdings" panose="05000000000000000000" charset="0"/>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2</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、无法高效存储大量的小文件；</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a:p>
            <a:pPr algn="just">
              <a:lnSpc>
                <a:spcPct val="180000"/>
              </a:lnSpc>
              <a:buFont typeface="Wingdings" panose="05000000000000000000" charset="0"/>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3</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、不支持多用户写入及任意修改文件。</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Rectangle 2"/>
          <p:cNvSpPr>
            <a:spLocks noGrp="1"/>
          </p:cNvSpPr>
          <p:nvPr>
            <p:ph type="title"/>
          </p:nvPr>
        </p:nvSpPr>
        <p:spPr/>
        <p:txBody>
          <a:bodyPr vert="horz" wrap="square" lIns="91440" tIns="45720" rIns="91440" bIns="45720" anchor="ctr" anchorCtr="0"/>
          <a:p>
            <a:pPr marL="342900" indent="-342900"/>
            <a:r>
              <a:rPr lang="en-US" altLang="en-US" b="1" dirty="0"/>
              <a:t>3.3.1	 块</a:t>
            </a:r>
            <a:endParaRPr lang="zh-CN" altLang="en-US" b="1" dirty="0"/>
          </a:p>
        </p:txBody>
      </p:sp>
      <p:sp>
        <p:nvSpPr>
          <p:cNvPr id="15362" name="Rectangle 3"/>
          <p:cNvSpPr>
            <a:spLocks noGrp="1"/>
          </p:cNvSpPr>
          <p:nvPr>
            <p:ph type="body" idx="4294967295"/>
          </p:nvPr>
        </p:nvSpPr>
        <p:spPr>
          <a:xfrm>
            <a:off x="234950" y="1130935"/>
            <a:ext cx="8723313" cy="5289550"/>
          </a:xfrm>
        </p:spPr>
        <p:txBody>
          <a:bodyPr vert="horz" wrap="square" lIns="91440" tIns="45720" rIns="91440" bIns="45720" anchor="t" anchorCtr="0"/>
          <a:p>
            <a:pPr marL="0" indent="0" algn="just" latinLnBrk="0">
              <a:lnSpc>
                <a:spcPct val="140000"/>
              </a:lnSpc>
              <a:spcBef>
                <a:spcPct val="0"/>
              </a:spcBef>
              <a:buNone/>
            </a:pPr>
            <a:r>
              <a:rPr lang="en-US" altLang="zh-CN" sz="2800" b="1" dirty="0"/>
              <a:t>        HDFS</a:t>
            </a:r>
            <a:r>
              <a:rPr lang="zh-CN" altLang="en-US" sz="2800" b="1" dirty="0"/>
              <a:t>一个文件被分成多个块，以块作为存储单位，块的大小远远大于普通文件系统，可以</a:t>
            </a:r>
            <a:r>
              <a:rPr lang="zh-CN" altLang="en-US" sz="2800" b="1" dirty="0">
                <a:solidFill>
                  <a:srgbClr val="FF0000"/>
                </a:solidFill>
                <a:latin typeface="微软雅黑" panose="020B0503020204020204" charset="-122"/>
                <a:ea typeface="微软雅黑" panose="020B0503020204020204" charset="-122"/>
              </a:rPr>
              <a:t>最小化寻址开销</a:t>
            </a:r>
            <a:r>
              <a:rPr lang="zh-CN" altLang="en-US" sz="2800" b="1" dirty="0"/>
              <a:t>，</a:t>
            </a:r>
            <a:r>
              <a:rPr lang="en-US" altLang="zh-CN" sz="2800" b="1" dirty="0"/>
              <a:t>HDFS</a:t>
            </a:r>
            <a:r>
              <a:rPr lang="zh-CN" altLang="en-US" sz="2800" b="1" dirty="0"/>
              <a:t>采用抽象的块概念可以带来以下几个明显的好处：</a:t>
            </a:r>
            <a:endParaRPr lang="zh-CN" altLang="en-US" sz="2800" b="1" dirty="0"/>
          </a:p>
          <a:p>
            <a:pPr marL="0" indent="0" algn="just" latinLnBrk="0">
              <a:lnSpc>
                <a:spcPct val="140000"/>
              </a:lnSpc>
              <a:spcBef>
                <a:spcPct val="0"/>
              </a:spcBef>
              <a:buNone/>
            </a:pPr>
            <a:r>
              <a:rPr lang="zh-CN" altLang="en-US" sz="2800" b="1" dirty="0"/>
              <a:t>        </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 支持大规模文件存储：</a:t>
            </a:r>
            <a:r>
              <a:rPr lang="zh-CN" altLang="en-US" sz="2800" b="1" dirty="0"/>
              <a:t>文件以块为单位进行存储，一个大规模文件可以被分拆成若干个文件块，不同的文件块可以被分发到不同的节点上，因此，一个文件的大小不会受到单个节点的存储容量的限制，可远远大于网络中任意节点的存储容量；</a:t>
            </a:r>
            <a:endParaRPr lang="en-US" altLang="zh-CN" sz="2800" b="1"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5" name="Rectangle 2"/>
          <p:cNvSpPr>
            <a:spLocks noGrp="1"/>
          </p:cNvSpPr>
          <p:nvPr>
            <p:ph type="title"/>
          </p:nvPr>
        </p:nvSpPr>
        <p:spPr/>
        <p:txBody>
          <a:bodyPr vert="horz" wrap="square" lIns="91440" tIns="45720" rIns="91440" bIns="45720" anchor="ctr" anchorCtr="0"/>
          <a:p>
            <a:pPr marL="342900" indent="-342900"/>
            <a:r>
              <a:rPr lang="en-US" altLang="en-US" b="1" dirty="0"/>
              <a:t>3.3.1	 块</a:t>
            </a:r>
            <a:endParaRPr lang="zh-CN" altLang="en-US" b="1" dirty="0"/>
          </a:p>
        </p:txBody>
      </p:sp>
      <p:sp>
        <p:nvSpPr>
          <p:cNvPr id="16386" name="Rectangle 3"/>
          <p:cNvSpPr>
            <a:spLocks noGrp="1"/>
          </p:cNvSpPr>
          <p:nvPr>
            <p:ph type="body" idx="4294967295"/>
          </p:nvPr>
        </p:nvSpPr>
        <p:spPr>
          <a:xfrm>
            <a:off x="234950" y="1130935"/>
            <a:ext cx="8723313" cy="5289550"/>
          </a:xfrm>
        </p:spPr>
        <p:txBody>
          <a:bodyPr vert="horz" wrap="square" lIns="91440" tIns="45720" rIns="91440" bIns="45720" anchor="t" anchorCtr="0"/>
          <a:p>
            <a:pPr marL="0" indent="0" algn="just" latinLnBrk="0">
              <a:lnSpc>
                <a:spcPct val="160000"/>
              </a:lnSpc>
              <a:spcBef>
                <a:spcPct val="0"/>
              </a:spcBef>
              <a:buNone/>
            </a:pPr>
            <a:r>
              <a:rPr lang="zh-CN" altLang="en-US" sz="2800" b="1" dirty="0"/>
              <a:t>        </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sym typeface="+mn-ea"/>
              </a:rPr>
              <a:t>●</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sym typeface="+mn-ea"/>
              </a:rPr>
              <a:t> </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简化</a:t>
            </a:r>
            <a:r>
              <a:rPr lang="zh-CN" altLang="en-US" sz="2800" b="1" dirty="0">
                <a:solidFill>
                  <a:srgbClr val="FF0000"/>
                </a:solidFill>
                <a:latin typeface="微软雅黑" panose="020B0503020204020204" charset="-122"/>
                <a:ea typeface="微软雅黑" panose="020B0503020204020204" charset="-122"/>
              </a:rPr>
              <a:t>系统设计：</a:t>
            </a:r>
            <a:r>
              <a:rPr lang="zh-CN" altLang="en-US" sz="2800" b="1" dirty="0"/>
              <a:t>首先，大大简化了存储管理，因为文件块大小是固定的，这样就可以很容易计算出一个节点可以存储多少文件块；其次，方便了</a:t>
            </a:r>
            <a:r>
              <a:rPr lang="zh-CN" altLang="en-US" sz="2800" b="1" dirty="0">
                <a:solidFill>
                  <a:srgbClr val="FF0000"/>
                </a:solidFill>
                <a:latin typeface="微软雅黑" panose="020B0503020204020204" charset="-122"/>
                <a:ea typeface="微软雅黑" panose="020B0503020204020204" charset="-122"/>
              </a:rPr>
              <a:t>元数据</a:t>
            </a:r>
            <a:r>
              <a:rPr lang="zh-CN" altLang="en-US" sz="2800" b="1" dirty="0"/>
              <a:t>的管理，元数据不需要和文件块一起存储，可以由其他系统负责管理元数据；</a:t>
            </a:r>
            <a:endParaRPr lang="zh-CN" altLang="en-US" sz="2800" b="1" dirty="0"/>
          </a:p>
          <a:p>
            <a:pPr marL="0" indent="0" algn="just" latinLnBrk="0">
              <a:lnSpc>
                <a:spcPct val="160000"/>
              </a:lnSpc>
              <a:spcBef>
                <a:spcPct val="0"/>
              </a:spcBef>
              <a:buNone/>
            </a:pPr>
            <a:r>
              <a:rPr lang="zh-CN" altLang="en-US" sz="2800" b="1" dirty="0"/>
              <a:t>        </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 适合数据备份：</a:t>
            </a:r>
            <a:r>
              <a:rPr lang="zh-CN" altLang="en-US" sz="2800" b="1" dirty="0"/>
              <a:t>每个文件块都可以冗余存储到多个节点上，大大提高了系统的容错性和可用性。</a:t>
            </a:r>
            <a:endParaRPr lang="zh-CN" altLang="en-US" sz="2800" b="1" dirty="0"/>
          </a:p>
          <a:p>
            <a:pPr marL="0" indent="0" algn="just">
              <a:spcAft>
                <a:spcPts val="600"/>
              </a:spcAft>
              <a:buNone/>
            </a:pPr>
            <a:endParaRPr lang="zh-CN" altLang="en-US" sz="2800" b="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7409" name="Picture 2"/>
          <p:cNvPicPr>
            <a:picLocks noChangeAspect="1"/>
          </p:cNvPicPr>
          <p:nvPr/>
        </p:nvPicPr>
        <p:blipFill>
          <a:blip r:embed="rId1"/>
          <a:stretch>
            <a:fillRect/>
          </a:stretch>
        </p:blipFill>
        <p:spPr>
          <a:xfrm>
            <a:off x="1562735" y="1305560"/>
            <a:ext cx="7373620" cy="5185410"/>
          </a:xfrm>
          <a:prstGeom prst="rect">
            <a:avLst/>
          </a:prstGeom>
          <a:noFill/>
          <a:ln w="9525">
            <a:noFill/>
          </a:ln>
        </p:spPr>
      </p:pic>
      <p:pic>
        <p:nvPicPr>
          <p:cNvPr id="17410" name="Picture 3"/>
          <p:cNvPicPr>
            <a:picLocks noChangeAspect="1"/>
          </p:cNvPicPr>
          <p:nvPr/>
        </p:nvPicPr>
        <p:blipFill>
          <a:blip r:embed="rId2"/>
          <a:stretch>
            <a:fillRect/>
          </a:stretch>
        </p:blipFill>
        <p:spPr>
          <a:xfrm>
            <a:off x="233045" y="4172585"/>
            <a:ext cx="1588770" cy="2288540"/>
          </a:xfrm>
          <a:prstGeom prst="rect">
            <a:avLst/>
          </a:prstGeom>
          <a:noFill/>
          <a:ln w="9525">
            <a:noFill/>
          </a:ln>
        </p:spPr>
      </p:pic>
      <p:sp>
        <p:nvSpPr>
          <p:cNvPr id="17411" name="Rectangle 2"/>
          <p:cNvSpPr>
            <a:spLocks noGrp="1"/>
          </p:cNvSpPr>
          <p:nvPr>
            <p:ph type="title"/>
          </p:nvPr>
        </p:nvSpPr>
        <p:spPr/>
        <p:txBody>
          <a:bodyPr vert="horz" wrap="square" lIns="91440" tIns="45720" rIns="91440" bIns="45720" anchor="ctr" anchorCtr="0"/>
          <a:p>
            <a:pPr marL="342900" indent="-342900"/>
            <a:r>
              <a:rPr lang="en-US" altLang="zh-CN" b="1" dirty="0"/>
              <a:t>3.3.2	 </a:t>
            </a:r>
            <a:r>
              <a:rPr lang="zh-CN" altLang="en-US" b="1" dirty="0"/>
              <a:t>名称节点</a:t>
            </a:r>
            <a:endParaRPr lang="zh-CN" altLang="en-US" b="1"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Rectangle 2"/>
          <p:cNvSpPr>
            <a:spLocks noGrp="1"/>
          </p:cNvSpPr>
          <p:nvPr>
            <p:ph type="title"/>
          </p:nvPr>
        </p:nvSpPr>
        <p:spPr/>
        <p:txBody>
          <a:bodyPr vert="horz" wrap="square" lIns="91440" tIns="45720" rIns="91440" bIns="45720" anchor="ctr" anchorCtr="0"/>
          <a:p>
            <a:pPr marL="342900" indent="-342900"/>
            <a:r>
              <a:rPr lang="en-US" altLang="zh-CN" b="1" dirty="0"/>
              <a:t>3.3.2	 </a:t>
            </a:r>
            <a:r>
              <a:rPr lang="zh-CN" altLang="en-US" b="1" dirty="0"/>
              <a:t>名称节点</a:t>
            </a:r>
            <a:endParaRPr lang="zh-CN" altLang="en-US" b="1" dirty="0"/>
          </a:p>
        </p:txBody>
      </p:sp>
      <p:sp>
        <p:nvSpPr>
          <p:cNvPr id="18434" name="文本框 1"/>
          <p:cNvSpPr txBox="1"/>
          <p:nvPr/>
        </p:nvSpPr>
        <p:spPr>
          <a:xfrm>
            <a:off x="403225" y="1782128"/>
            <a:ext cx="8482013" cy="4771390"/>
          </a:xfrm>
          <a:prstGeom prst="rect">
            <a:avLst/>
          </a:prstGeom>
          <a:noFill/>
          <a:ln w="9525">
            <a:noFill/>
          </a:ln>
        </p:spPr>
        <p:txBody>
          <a:bodyPr wrap="square" anchor="t" anchorCtr="0">
            <a:spAutoFit/>
          </a:bodyPr>
          <a:p>
            <a:pPr marL="457200" indent="-457200" algn="just">
              <a:lnSpc>
                <a:spcPct val="130000"/>
              </a:lnSpc>
              <a:buFont typeface="Wingdings" panose="05000000000000000000" charset="0"/>
              <a:buChar char="l"/>
            </a:pPr>
            <a:r>
              <a:rPr lang="zh-CN" altLang="en-US" sz="2600" b="1" dirty="0">
                <a:latin typeface="Arial" panose="020B0604020202020204" pitchFamily="34" charset="0"/>
                <a:ea typeface="宋体" panose="02010600030101010101" pitchFamily="2" charset="-122"/>
              </a:rPr>
              <a:t>在</a:t>
            </a:r>
            <a:r>
              <a:rPr lang="en-US" altLang="zh-CN" sz="2600" b="1" dirty="0">
                <a:latin typeface="Arial" panose="020B0604020202020204" pitchFamily="34" charset="0"/>
                <a:ea typeface="宋体" panose="02010600030101010101" pitchFamily="2" charset="-122"/>
              </a:rPr>
              <a:t>HDFS</a:t>
            </a:r>
            <a:r>
              <a:rPr lang="zh-CN" altLang="en-US" sz="2600" b="1" dirty="0">
                <a:latin typeface="Arial" panose="020B0604020202020204" pitchFamily="34" charset="0"/>
                <a:ea typeface="宋体" panose="02010600030101010101" pitchFamily="2" charset="-122"/>
              </a:rPr>
              <a:t>中，名称节点（</a:t>
            </a:r>
            <a:r>
              <a:rPr lang="en-US" altLang="zh-CN" sz="2600" b="1" dirty="0">
                <a:latin typeface="Arial" panose="020B0604020202020204" pitchFamily="34" charset="0"/>
                <a:ea typeface="宋体" panose="02010600030101010101" pitchFamily="2" charset="-122"/>
              </a:rPr>
              <a:t>NameNode</a:t>
            </a:r>
            <a:r>
              <a:rPr lang="zh-CN" altLang="en-US" sz="2600" b="1" dirty="0">
                <a:latin typeface="Arial" panose="020B0604020202020204" pitchFamily="34" charset="0"/>
                <a:ea typeface="宋体" panose="02010600030101010101" pitchFamily="2" charset="-122"/>
              </a:rPr>
              <a:t>）负责管理分布式文件系统的</a:t>
            </a:r>
            <a:r>
              <a:rPr lang="zh-CN" altLang="en-US" sz="2600" b="1" dirty="0">
                <a:solidFill>
                  <a:srgbClr val="FF0000"/>
                </a:solidFill>
                <a:latin typeface="微软雅黑" panose="020B0503020204020204" charset="-122"/>
                <a:ea typeface="微软雅黑" panose="020B0503020204020204" charset="-122"/>
              </a:rPr>
              <a:t>命名空间</a:t>
            </a:r>
            <a:r>
              <a:rPr lang="zh-CN" altLang="en-US" sz="2600" b="1" dirty="0">
                <a:latin typeface="Arial" panose="020B0604020202020204" pitchFamily="34" charset="0"/>
                <a:ea typeface="宋体" panose="02010600030101010101" pitchFamily="2" charset="-122"/>
              </a:rPr>
              <a:t>（</a:t>
            </a:r>
            <a:r>
              <a:rPr lang="en-US" altLang="zh-CN" sz="2600" b="1" dirty="0">
                <a:latin typeface="Arial" panose="020B0604020202020204" pitchFamily="34" charset="0"/>
                <a:ea typeface="宋体" panose="02010600030101010101" pitchFamily="2" charset="-122"/>
              </a:rPr>
              <a:t>Namespace</a:t>
            </a:r>
            <a:r>
              <a:rPr lang="zh-CN" altLang="en-US" sz="2600" b="1" dirty="0">
                <a:latin typeface="Arial" panose="020B0604020202020204" pitchFamily="34" charset="0"/>
                <a:ea typeface="宋体" panose="02010600030101010101" pitchFamily="2" charset="-122"/>
              </a:rPr>
              <a:t>），保存了两个</a:t>
            </a:r>
            <a:r>
              <a:rPr lang="zh-CN" altLang="en-US" sz="2600" b="1" dirty="0">
                <a:solidFill>
                  <a:srgbClr val="FF0000"/>
                </a:solidFill>
                <a:latin typeface="微软雅黑" panose="020B0503020204020204" charset="-122"/>
                <a:ea typeface="微软雅黑" panose="020B0503020204020204" charset="-122"/>
              </a:rPr>
              <a:t>核心的数据结构</a:t>
            </a:r>
            <a:r>
              <a:rPr lang="zh-CN" altLang="en-US" sz="2600" b="1" dirty="0">
                <a:latin typeface="Arial" panose="020B0604020202020204" pitchFamily="34" charset="0"/>
                <a:ea typeface="宋体" panose="02010600030101010101" pitchFamily="2" charset="-122"/>
              </a:rPr>
              <a:t>，即</a:t>
            </a:r>
            <a:r>
              <a:rPr lang="en-US" altLang="zh-CN" sz="2600" b="1" dirty="0">
                <a:solidFill>
                  <a:srgbClr val="FF0000"/>
                </a:solidFill>
                <a:latin typeface="Arial" panose="020B0604020202020204" pitchFamily="34" charset="0"/>
                <a:ea typeface="宋体" panose="02010600030101010101" pitchFamily="2" charset="-122"/>
              </a:rPr>
              <a:t>FsImage</a:t>
            </a:r>
            <a:r>
              <a:rPr lang="zh-CN" altLang="en-US" sz="2600" b="1" dirty="0">
                <a:latin typeface="Arial" panose="020B0604020202020204" pitchFamily="34" charset="0"/>
                <a:ea typeface="宋体" panose="02010600030101010101" pitchFamily="2" charset="-122"/>
              </a:rPr>
              <a:t>和</a:t>
            </a:r>
            <a:r>
              <a:rPr lang="en-US" altLang="zh-CN" sz="2600" b="1" dirty="0">
                <a:solidFill>
                  <a:srgbClr val="FF0000"/>
                </a:solidFill>
                <a:latin typeface="Arial" panose="020B0604020202020204" pitchFamily="34" charset="0"/>
                <a:ea typeface="宋体" panose="02010600030101010101" pitchFamily="2" charset="-122"/>
              </a:rPr>
              <a:t>EditLog</a:t>
            </a:r>
            <a:r>
              <a:rPr lang="zh-CN" altLang="en-US" sz="2600" b="1" dirty="0">
                <a:latin typeface="Arial" panose="020B0604020202020204" pitchFamily="34" charset="0"/>
                <a:ea typeface="宋体" panose="02010600030101010101" pitchFamily="2" charset="-122"/>
              </a:rPr>
              <a:t>：</a:t>
            </a:r>
            <a:endParaRPr lang="en-US" altLang="zh-CN" sz="2600" b="1" dirty="0">
              <a:latin typeface="Arial" panose="020B0604020202020204" pitchFamily="34" charset="0"/>
              <a:ea typeface="宋体" panose="02010600030101010101" pitchFamily="2" charset="-122"/>
            </a:endParaRPr>
          </a:p>
          <a:p>
            <a:pPr marL="914400" lvl="1" indent="-457200" algn="just" eaLnBrk="1" hangingPunct="1">
              <a:lnSpc>
                <a:spcPct val="130000"/>
              </a:lnSpc>
              <a:buFont typeface="Wingdings" panose="05000000000000000000" charset="0"/>
              <a:buChar char="Ø"/>
            </a:pPr>
            <a:r>
              <a:rPr lang="en-US" altLang="zh-CN" sz="2600" b="1" dirty="0">
                <a:latin typeface="Arial" panose="020B0604020202020204" pitchFamily="34" charset="0"/>
                <a:ea typeface="宋体" panose="02010600030101010101" pitchFamily="2" charset="-122"/>
              </a:rPr>
              <a:t>FsImage</a:t>
            </a:r>
            <a:r>
              <a:rPr lang="zh-CN" altLang="en-US" sz="2600" b="1" dirty="0">
                <a:latin typeface="Arial" panose="020B0604020202020204" pitchFamily="34" charset="0"/>
                <a:ea typeface="宋体" panose="02010600030101010101" pitchFamily="2" charset="-122"/>
              </a:rPr>
              <a:t>用于维护文件系统树以及文件树中所有的文件和文件夹的元数据；</a:t>
            </a:r>
            <a:endParaRPr lang="en-US" altLang="zh-CN" sz="2600" b="1" dirty="0">
              <a:latin typeface="Arial" panose="020B0604020202020204" pitchFamily="34" charset="0"/>
              <a:ea typeface="宋体" panose="02010600030101010101" pitchFamily="2" charset="-122"/>
            </a:endParaRPr>
          </a:p>
          <a:p>
            <a:pPr marL="914400" lvl="1" indent="-457200" algn="just" eaLnBrk="1" hangingPunct="1">
              <a:lnSpc>
                <a:spcPct val="130000"/>
              </a:lnSpc>
              <a:buFont typeface="Wingdings" panose="05000000000000000000" charset="0"/>
              <a:buChar char="Ø"/>
            </a:pPr>
            <a:r>
              <a:rPr lang="zh-CN" altLang="en-US" sz="2600" b="1" dirty="0">
                <a:latin typeface="Arial" panose="020B0604020202020204" pitchFamily="34" charset="0"/>
                <a:ea typeface="宋体" panose="02010600030101010101" pitchFamily="2" charset="-122"/>
              </a:rPr>
              <a:t>操作日志文件</a:t>
            </a:r>
            <a:r>
              <a:rPr lang="en-US" altLang="zh-CN" sz="2600" b="1" dirty="0">
                <a:latin typeface="Arial" panose="020B0604020202020204" pitchFamily="34" charset="0"/>
                <a:ea typeface="宋体" panose="02010600030101010101" pitchFamily="2" charset="-122"/>
              </a:rPr>
              <a:t>EditLog</a:t>
            </a:r>
            <a:r>
              <a:rPr lang="zh-CN" altLang="en-US" sz="2600" b="1" dirty="0">
                <a:latin typeface="Arial" panose="020B0604020202020204" pitchFamily="34" charset="0"/>
                <a:ea typeface="宋体" panose="02010600030101010101" pitchFamily="2" charset="-122"/>
              </a:rPr>
              <a:t>中记录了所有针对文件的创建、删除、重命名等操作。</a:t>
            </a:r>
            <a:endParaRPr lang="en-US" altLang="zh-CN" sz="2600" b="1" dirty="0">
              <a:latin typeface="Arial" panose="020B0604020202020204" pitchFamily="34" charset="0"/>
              <a:ea typeface="宋体" panose="02010600030101010101" pitchFamily="2" charset="-122"/>
            </a:endParaRPr>
          </a:p>
          <a:p>
            <a:pPr marL="457200" indent="-457200" algn="just">
              <a:lnSpc>
                <a:spcPct val="130000"/>
              </a:lnSpc>
              <a:buFont typeface="Wingdings" panose="05000000000000000000" charset="0"/>
              <a:buChar char="l"/>
            </a:pPr>
            <a:r>
              <a:rPr lang="zh-CN" altLang="en-US" sz="2600" b="1" dirty="0">
                <a:latin typeface="Arial" panose="020B0604020202020204" pitchFamily="34" charset="0"/>
                <a:ea typeface="宋体" panose="02010600030101010101" pitchFamily="2" charset="-122"/>
              </a:rPr>
              <a:t>名称节点记录了每个文件中各个块所在的</a:t>
            </a:r>
            <a:r>
              <a:rPr lang="zh-CN" altLang="en-US" sz="2600" b="1" dirty="0">
                <a:solidFill>
                  <a:srgbClr val="FF0000"/>
                </a:solidFill>
                <a:latin typeface="微软雅黑" panose="020B0503020204020204" charset="-122"/>
                <a:ea typeface="微软雅黑" panose="020B0503020204020204" charset="-122"/>
              </a:rPr>
              <a:t>数据节点</a:t>
            </a:r>
            <a:r>
              <a:rPr lang="zh-CN" altLang="en-US" sz="2600" b="1" dirty="0">
                <a:latin typeface="Arial" panose="020B0604020202020204" pitchFamily="34" charset="0"/>
                <a:ea typeface="宋体" panose="02010600030101010101" pitchFamily="2" charset="-122"/>
              </a:rPr>
              <a:t>的</a:t>
            </a:r>
            <a:r>
              <a:rPr lang="zh-CN" altLang="en-US" sz="2600" b="1" dirty="0">
                <a:solidFill>
                  <a:srgbClr val="FF0000"/>
                </a:solidFill>
                <a:latin typeface="微软雅黑" panose="020B0503020204020204" charset="-122"/>
                <a:ea typeface="微软雅黑" panose="020B0503020204020204" charset="-122"/>
              </a:rPr>
              <a:t>位置信息</a:t>
            </a:r>
            <a:r>
              <a:rPr lang="zh-CN" altLang="en-US" sz="2600" b="1" dirty="0">
                <a:latin typeface="Arial" panose="020B0604020202020204" pitchFamily="34" charset="0"/>
                <a:ea typeface="宋体" panose="02010600030101010101" pitchFamily="2" charset="-122"/>
              </a:rPr>
              <a:t>。</a:t>
            </a:r>
            <a:endParaRPr lang="en-US" altLang="zh-CN" sz="2600" b="1" dirty="0">
              <a:latin typeface="Arial" panose="020B0604020202020204" pitchFamily="34" charset="0"/>
              <a:ea typeface="宋体" panose="02010600030101010101" pitchFamily="2" charset="-122"/>
            </a:endParaRPr>
          </a:p>
        </p:txBody>
      </p:sp>
      <p:sp>
        <p:nvSpPr>
          <p:cNvPr id="18435" name="TextBox 5"/>
          <p:cNvSpPr txBox="1"/>
          <p:nvPr/>
        </p:nvSpPr>
        <p:spPr>
          <a:xfrm>
            <a:off x="382905" y="1217613"/>
            <a:ext cx="8653463" cy="521970"/>
          </a:xfrm>
          <a:prstGeom prst="rect">
            <a:avLst/>
          </a:prstGeom>
          <a:noFill/>
          <a:ln w="9525">
            <a:noFill/>
          </a:ln>
        </p:spPr>
        <p:txBody>
          <a:bodyPr wrap="square" anchor="t" anchorCtr="0">
            <a:spAutoFit/>
          </a:bodyPr>
          <a:p>
            <a:pPr marL="457200" indent="-457200" algn="just" eaLnBrk="0" hangingPunct="0">
              <a:buFont typeface="Wingdings" panose="05000000000000000000" charset="0"/>
              <a:buChar char="l"/>
            </a:pPr>
            <a:r>
              <a:rPr lang="zh-CN" altLang="en-US" sz="2800" b="1" dirty="0">
                <a:solidFill>
                  <a:srgbClr val="FF0000"/>
                </a:solidFill>
                <a:latin typeface="微软雅黑" panose="020B0503020204020204" charset="-122"/>
                <a:ea typeface="微软雅黑" panose="020B0503020204020204" charset="-122"/>
              </a:rPr>
              <a:t>名称节点的数据结构</a:t>
            </a:r>
            <a:endParaRPr lang="en-US" altLang="zh-CN" sz="2800" b="1" dirty="0">
              <a:solidFill>
                <a:srgbClr val="FF0000"/>
              </a:solidFill>
              <a:latin typeface="微软雅黑" panose="020B0503020204020204" charset="-122"/>
              <a:ea typeface="微软雅黑" panose="020B0503020204020204"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p:txBody>
          <a:bodyPr vert="horz" wrap="square" lIns="91440" tIns="45720" rIns="91440" bIns="45720" anchor="ctr" anchorCtr="0"/>
          <a:p>
            <a:pPr marL="342900" indent="-342900"/>
            <a:r>
              <a:rPr lang="en-US" altLang="zh-CN" b="1" dirty="0"/>
              <a:t>3.3.2	 </a:t>
            </a:r>
            <a:r>
              <a:rPr lang="zh-CN" altLang="en-US" b="1" dirty="0"/>
              <a:t>名称节点</a:t>
            </a:r>
            <a:endParaRPr lang="zh-CN" altLang="en-US" b="1" dirty="0"/>
          </a:p>
        </p:txBody>
      </p:sp>
      <p:pic>
        <p:nvPicPr>
          <p:cNvPr id="19458" name="Picture 5"/>
          <p:cNvPicPr>
            <a:picLocks noChangeAspect="1"/>
          </p:cNvPicPr>
          <p:nvPr/>
        </p:nvPicPr>
        <p:blipFill>
          <a:blip r:embed="rId1"/>
          <a:stretch>
            <a:fillRect/>
          </a:stretch>
        </p:blipFill>
        <p:spPr>
          <a:xfrm>
            <a:off x="160338" y="1384300"/>
            <a:ext cx="8588375" cy="4083050"/>
          </a:xfrm>
          <a:prstGeom prst="rect">
            <a:avLst/>
          </a:prstGeom>
          <a:noFill/>
          <a:ln w="9525">
            <a:noFill/>
          </a:ln>
        </p:spPr>
      </p:pic>
      <p:sp>
        <p:nvSpPr>
          <p:cNvPr id="19459" name="Rectangle 6"/>
          <p:cNvSpPr/>
          <p:nvPr/>
        </p:nvSpPr>
        <p:spPr>
          <a:xfrm>
            <a:off x="2551113" y="5595938"/>
            <a:ext cx="3768725" cy="460375"/>
          </a:xfrm>
          <a:prstGeom prst="rect">
            <a:avLst/>
          </a:prstGeom>
          <a:noFill/>
          <a:ln w="9525">
            <a:noFill/>
          </a:ln>
        </p:spPr>
        <p:txBody>
          <a:bodyPr wrap="none" anchor="ctr" anchorCtr="0">
            <a:spAutoFit/>
          </a:bodyPr>
          <a:p>
            <a:pPr algn="ctr" eaLnBrk="0" hangingPunct="0"/>
            <a:r>
              <a:rPr lang="zh-CN" altLang="en-US" sz="2400" b="1" dirty="0">
                <a:latin typeface="Arial" panose="020B0604020202020204" pitchFamily="34" charset="0"/>
                <a:ea typeface="宋体" panose="02010600030101010101" pitchFamily="2" charset="-122"/>
              </a:rPr>
              <a:t>图</a:t>
            </a:r>
            <a:r>
              <a:rPr lang="en-US" altLang="zh-CN" sz="2400" b="1" dirty="0">
                <a:latin typeface="Arial" panose="020B0604020202020204" pitchFamily="34" charset="0"/>
                <a:ea typeface="宋体" panose="02010600030101010101" pitchFamily="2" charset="-122"/>
              </a:rPr>
              <a:t>3-3 </a:t>
            </a:r>
            <a:r>
              <a:rPr lang="zh-CN" altLang="en-US" sz="2400" b="1" dirty="0">
                <a:latin typeface="Arial" panose="020B0604020202020204" pitchFamily="34" charset="0"/>
                <a:ea typeface="宋体" panose="02010600030101010101" pitchFamily="2" charset="-122"/>
              </a:rPr>
              <a:t>名称节点的数据结构 </a:t>
            </a:r>
            <a:endParaRPr lang="zh-CN" altLang="en-US" sz="2400" b="1" dirty="0">
              <a:latin typeface="Arial" panose="020B0604020202020204" pitchFamily="34" charset="0"/>
              <a:ea typeface="宋体" panose="02010600030101010101"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Rectangle 2"/>
          <p:cNvSpPr>
            <a:spLocks noGrp="1"/>
          </p:cNvSpPr>
          <p:nvPr>
            <p:ph type="title"/>
          </p:nvPr>
        </p:nvSpPr>
        <p:spPr/>
        <p:txBody>
          <a:bodyPr vert="horz" wrap="square" lIns="91440" tIns="45720" rIns="91440" bIns="45720" anchor="ctr" anchorCtr="0"/>
          <a:p>
            <a:r>
              <a:rPr lang="zh-CN" altLang="zh-CN" dirty="0"/>
              <a:t>重点与难点</a:t>
            </a:r>
            <a:endParaRPr lang="zh-CN" altLang="zh-CN" dirty="0"/>
          </a:p>
        </p:txBody>
      </p:sp>
      <p:sp>
        <p:nvSpPr>
          <p:cNvPr id="8194" name="Rectangle 3"/>
          <p:cNvSpPr/>
          <p:nvPr/>
        </p:nvSpPr>
        <p:spPr>
          <a:xfrm>
            <a:off x="457200" y="1189038"/>
            <a:ext cx="8458200" cy="5194300"/>
          </a:xfrm>
          <a:prstGeom prst="rect">
            <a:avLst/>
          </a:prstGeom>
          <a:noFill/>
          <a:ln w="9525">
            <a:noFill/>
          </a:ln>
        </p:spPr>
        <p:txBody>
          <a:bodyPr anchor="t" anchorCtr="0"/>
          <a:p>
            <a:pPr marL="457200" indent="-457200" algn="just" eaLnBrk="0" hangingPunct="0">
              <a:lnSpc>
                <a:spcPct val="160000"/>
              </a:lnSpc>
              <a:spcBef>
                <a:spcPct val="20000"/>
              </a:spcBef>
              <a:buClr>
                <a:srgbClr val="FF3300"/>
              </a:buClr>
              <a:buFont typeface="Wingdings" panose="05000000000000000000" charset="0"/>
              <a:buChar char="n"/>
            </a:pPr>
            <a:r>
              <a:rPr lang="zh-CN" altLang="en-US" sz="2800" b="1" dirty="0">
                <a:solidFill>
                  <a:srgbClr val="FF0000"/>
                </a:solidFill>
                <a:latin typeface="黑体" panose="02010609060101010101" pitchFamily="49" charset="-122"/>
                <a:ea typeface="黑体" panose="02010609060101010101" pitchFamily="49" charset="-122"/>
              </a:rPr>
              <a:t>重点</a:t>
            </a:r>
            <a:endParaRPr lang="zh-CN" altLang="en-US" sz="2800" b="1" dirty="0">
              <a:solidFill>
                <a:srgbClr val="FF0000"/>
              </a:solidFill>
              <a:latin typeface="黑体" panose="02010609060101010101" pitchFamily="49" charset="-122"/>
              <a:ea typeface="黑体" panose="02010609060101010101" pitchFamily="49" charset="-122"/>
            </a:endParaRPr>
          </a:p>
          <a:p>
            <a:pPr lvl="1" indent="0" algn="just" eaLnBrk="0" hangingPunct="0">
              <a:lnSpc>
                <a:spcPct val="160000"/>
              </a:lnSpc>
              <a:spcBef>
                <a:spcPct val="20000"/>
              </a:spcBef>
              <a:buClr>
                <a:srgbClr val="FF3300"/>
              </a:buClr>
            </a:pPr>
            <a:r>
              <a:rPr lang="zh-CN" altLang="en-US" sz="2800" b="1" dirty="0">
                <a:latin typeface="Arial" panose="020B0604020202020204" pitchFamily="34" charset="0"/>
                <a:ea typeface="宋体" panose="02010600030101010101" pitchFamily="2" charset="-122"/>
              </a:rPr>
              <a:t>掌握分布式文件系统</a:t>
            </a:r>
            <a:r>
              <a:rPr lang="en-US" altLang="zh-CN" sz="2800" b="1" dirty="0">
                <a:latin typeface="Arial" panose="020B0604020202020204" pitchFamily="34" charset="0"/>
                <a:ea typeface="宋体" panose="02010600030101010101" pitchFamily="2" charset="-122"/>
              </a:rPr>
              <a:t>HDFS</a:t>
            </a:r>
            <a:r>
              <a:rPr lang="zh-CN" altLang="en-US" sz="2800" b="1" dirty="0">
                <a:latin typeface="Arial" panose="020B0604020202020204" pitchFamily="34" charset="0"/>
                <a:ea typeface="宋体" panose="02010600030101010101" pitchFamily="2" charset="-122"/>
              </a:rPr>
              <a:t>（</a:t>
            </a:r>
            <a:r>
              <a:rPr lang="en-US" altLang="zh-CN" sz="2800" b="1" dirty="0">
                <a:latin typeface="Arial" panose="020B0604020202020204" pitchFamily="34" charset="0"/>
                <a:ea typeface="宋体" panose="02010600030101010101" pitchFamily="2" charset="-122"/>
              </a:rPr>
              <a:t>Hadoop Distribut-ed File System</a:t>
            </a:r>
            <a:r>
              <a:rPr lang="zh-CN" altLang="en-US" sz="2800" b="1" dirty="0">
                <a:latin typeface="Arial" panose="020B0604020202020204" pitchFamily="34" charset="0"/>
                <a:ea typeface="宋体" panose="02010600030101010101" pitchFamily="2" charset="-122"/>
              </a:rPr>
              <a:t>）的实现原理和应用方法。</a:t>
            </a:r>
            <a:endParaRPr lang="zh-CN" altLang="en-US" sz="2800" b="1" dirty="0">
              <a:latin typeface="Arial" panose="020B0604020202020204" pitchFamily="34" charset="0"/>
              <a:ea typeface="宋体" panose="02010600030101010101" pitchFamily="2" charset="-122"/>
            </a:endParaRPr>
          </a:p>
          <a:p>
            <a:pPr marL="457200" indent="-457200" algn="just" eaLnBrk="0" hangingPunct="0">
              <a:lnSpc>
                <a:spcPct val="160000"/>
              </a:lnSpc>
              <a:spcBef>
                <a:spcPct val="20000"/>
              </a:spcBef>
              <a:buClr>
                <a:srgbClr val="FF3300"/>
              </a:buClr>
              <a:buFont typeface="Wingdings" panose="05000000000000000000" charset="0"/>
              <a:buChar char="n"/>
            </a:pPr>
            <a:r>
              <a:rPr lang="zh-CN" altLang="en-US" sz="2800" b="1" dirty="0">
                <a:solidFill>
                  <a:srgbClr val="FF0000"/>
                </a:solidFill>
                <a:latin typeface="黑体" panose="02010609060101010101" pitchFamily="49" charset="-122"/>
                <a:ea typeface="黑体" panose="02010609060101010101" pitchFamily="49" charset="-122"/>
              </a:rPr>
              <a:t>难点</a:t>
            </a:r>
            <a:endParaRPr lang="zh-CN" altLang="en-US" sz="2800" b="1" dirty="0">
              <a:solidFill>
                <a:srgbClr val="FF0000"/>
              </a:solidFill>
              <a:latin typeface="黑体" panose="02010609060101010101" pitchFamily="49" charset="-122"/>
              <a:ea typeface="黑体" panose="02010609060101010101" pitchFamily="49" charset="-122"/>
            </a:endParaRPr>
          </a:p>
          <a:p>
            <a:pPr lvl="1" indent="0" algn="just" eaLnBrk="0" hangingPunct="0">
              <a:lnSpc>
                <a:spcPct val="160000"/>
              </a:lnSpc>
              <a:spcBef>
                <a:spcPct val="20000"/>
              </a:spcBef>
              <a:buClr>
                <a:srgbClr val="FF3300"/>
              </a:buClr>
            </a:pPr>
            <a:r>
              <a:rPr lang="zh-CN" altLang="en-US" sz="2800" b="1" dirty="0">
                <a:latin typeface="Arial" panose="020B0604020202020204" pitchFamily="34" charset="0"/>
                <a:ea typeface="宋体" panose="02010600030101010101" pitchFamily="2" charset="-122"/>
              </a:rPr>
              <a:t>理解HDFS的存储原理。</a:t>
            </a:r>
            <a:endParaRPr lang="zh-CN" altLang="en-US" sz="2800" b="1" dirty="0">
              <a:latin typeface="Arial" panose="020B0604020202020204" pitchFamily="34" charset="0"/>
              <a:ea typeface="宋体" panose="02010600030101010101"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Rectangle 2"/>
          <p:cNvSpPr>
            <a:spLocks noGrp="1"/>
          </p:cNvSpPr>
          <p:nvPr>
            <p:ph type="title"/>
          </p:nvPr>
        </p:nvSpPr>
        <p:spPr/>
        <p:txBody>
          <a:bodyPr vert="horz" wrap="square" lIns="91440" tIns="45720" rIns="91440" bIns="45720" anchor="ctr" anchorCtr="0"/>
          <a:p>
            <a:pPr marL="342900" indent="-342900"/>
            <a:r>
              <a:rPr lang="en-US" altLang="zh-CN" b="1" dirty="0"/>
              <a:t>3.3.2	 </a:t>
            </a:r>
            <a:r>
              <a:rPr lang="zh-CN" altLang="en-US" b="1" dirty="0"/>
              <a:t>名称节点</a:t>
            </a:r>
            <a:endParaRPr lang="zh-CN" altLang="en-US" b="1" dirty="0"/>
          </a:p>
        </p:txBody>
      </p:sp>
      <p:sp>
        <p:nvSpPr>
          <p:cNvPr id="20482" name="TextBox 4"/>
          <p:cNvSpPr txBox="1"/>
          <p:nvPr/>
        </p:nvSpPr>
        <p:spPr>
          <a:xfrm>
            <a:off x="479425" y="1939925"/>
            <a:ext cx="8278813" cy="3969385"/>
          </a:xfrm>
          <a:prstGeom prst="rect">
            <a:avLst/>
          </a:prstGeom>
          <a:noFill/>
          <a:ln w="9525">
            <a:noFill/>
          </a:ln>
        </p:spPr>
        <p:txBody>
          <a:bodyPr wrap="square" anchor="t" anchorCtr="0">
            <a:spAutoFit/>
          </a:bodyPr>
          <a:p>
            <a:pPr marL="342900" indent="-342900" algn="just" eaLnBrk="0" hangingPunct="0">
              <a:lnSpc>
                <a:spcPct val="150000"/>
              </a:lnSpc>
              <a:buFont typeface="Wingdings" panose="05000000000000000000" charset="0"/>
              <a:buChar char="l"/>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FsImage</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文件包含文件系统中所有目录和文件</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inode</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的序列化形式</a:t>
            </a:r>
            <a:r>
              <a:rPr lang="zh-CN" altLang="en-US" sz="2800" b="1" dirty="0">
                <a:latin typeface="Arial" panose="020B0604020202020204" pitchFamily="34" charset="0"/>
                <a:ea typeface="宋体" panose="02010600030101010101" pitchFamily="2" charset="-122"/>
              </a:rPr>
              <a:t>。每个</a:t>
            </a:r>
            <a:r>
              <a:rPr lang="en-US" altLang="zh-CN" sz="2800" b="1" dirty="0">
                <a:latin typeface="Arial" panose="020B0604020202020204" pitchFamily="34" charset="0"/>
                <a:ea typeface="宋体" panose="02010600030101010101" pitchFamily="2" charset="-122"/>
              </a:rPr>
              <a:t>inode</a:t>
            </a:r>
            <a:r>
              <a:rPr lang="zh-CN" altLang="en-US" sz="2800" b="1" dirty="0">
                <a:latin typeface="Arial" panose="020B0604020202020204" pitchFamily="34" charset="0"/>
                <a:ea typeface="宋体" panose="02010600030101010101" pitchFamily="2" charset="-122"/>
              </a:rPr>
              <a:t>是一个文件或目录的元数据的内部表示，并包含此类信息：文件的复制等级、修改和访问时间、访问权限、块大小以及组成文件的块。对于目录，则存储修改时间、权限和配额元数据；</a:t>
            </a:r>
            <a:endParaRPr lang="zh-CN" altLang="en-US" sz="2800" b="1" dirty="0">
              <a:latin typeface="Arial" panose="020B0604020202020204" pitchFamily="34" charset="0"/>
              <a:ea typeface="宋体" panose="02010600030101010101" pitchFamily="2" charset="-122"/>
            </a:endParaRPr>
          </a:p>
        </p:txBody>
      </p:sp>
      <p:sp>
        <p:nvSpPr>
          <p:cNvPr id="20483" name="TextBox 3"/>
          <p:cNvSpPr txBox="1"/>
          <p:nvPr/>
        </p:nvSpPr>
        <p:spPr>
          <a:xfrm>
            <a:off x="457200" y="1295400"/>
            <a:ext cx="8301038" cy="521970"/>
          </a:xfrm>
          <a:prstGeom prst="rect">
            <a:avLst/>
          </a:prstGeom>
          <a:noFill/>
          <a:ln w="9525">
            <a:noFill/>
          </a:ln>
        </p:spPr>
        <p:txBody>
          <a:bodyPr wrap="square" anchor="t" anchorCtr="0">
            <a:spAutoFit/>
          </a:bodyPr>
          <a:p>
            <a:pPr marL="457200" indent="-457200" algn="just" eaLnBrk="0" hangingPunct="0">
              <a:buFont typeface="Wingdings" panose="05000000000000000000" charset="0"/>
              <a:buChar char="l"/>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FsImage</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文件</a:t>
            </a:r>
            <a:endParaRPr lang="en-US" altLang="zh-CN"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Rectangle 2"/>
          <p:cNvSpPr>
            <a:spLocks noGrp="1"/>
          </p:cNvSpPr>
          <p:nvPr>
            <p:ph type="title"/>
          </p:nvPr>
        </p:nvSpPr>
        <p:spPr/>
        <p:txBody>
          <a:bodyPr vert="horz" wrap="square" lIns="91440" tIns="45720" rIns="91440" bIns="45720" anchor="ctr" anchorCtr="0"/>
          <a:p>
            <a:pPr marL="342900" indent="-342900"/>
            <a:r>
              <a:rPr lang="en-US" altLang="zh-CN" b="1" dirty="0"/>
              <a:t>3.3.2	 </a:t>
            </a:r>
            <a:r>
              <a:rPr lang="zh-CN" altLang="en-US" b="1" dirty="0"/>
              <a:t>名称节点</a:t>
            </a:r>
            <a:endParaRPr lang="zh-CN" altLang="en-US" b="1" dirty="0"/>
          </a:p>
        </p:txBody>
      </p:sp>
      <p:sp>
        <p:nvSpPr>
          <p:cNvPr id="21506" name="TextBox 4"/>
          <p:cNvSpPr txBox="1"/>
          <p:nvPr/>
        </p:nvSpPr>
        <p:spPr>
          <a:xfrm>
            <a:off x="479425" y="1939925"/>
            <a:ext cx="8278813" cy="3969385"/>
          </a:xfrm>
          <a:prstGeom prst="rect">
            <a:avLst/>
          </a:prstGeom>
          <a:noFill/>
          <a:ln w="9525">
            <a:noFill/>
          </a:ln>
        </p:spPr>
        <p:txBody>
          <a:bodyPr wrap="square" anchor="t" anchorCtr="0">
            <a:spAutoFit/>
          </a:bodyPr>
          <a:p>
            <a:pPr marL="342900" indent="-342900" algn="just" eaLnBrk="0" hangingPunct="0">
              <a:lnSpc>
                <a:spcPct val="150000"/>
              </a:lnSpc>
              <a:buFont typeface="Wingdings" panose="05000000000000000000" charset="0"/>
              <a:buChar char="l"/>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FsImage</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文件没有记录文件包含哪些块以及每个块存储在哪个数据节点。</a:t>
            </a:r>
            <a:r>
              <a:rPr lang="zh-CN" altLang="en-US" sz="2800" b="1" dirty="0">
                <a:latin typeface="Arial" panose="020B0604020202020204" pitchFamily="34" charset="0"/>
                <a:ea typeface="宋体" panose="02010600030101010101" pitchFamily="2" charset="-122"/>
              </a:rPr>
              <a:t>而是由名称节点把这些映射信息保留在内存中，当数据节点加入</a:t>
            </a:r>
            <a:r>
              <a:rPr lang="en-US" altLang="zh-CN" sz="2800" b="1" dirty="0">
                <a:latin typeface="Arial" panose="020B0604020202020204" pitchFamily="34" charset="0"/>
                <a:ea typeface="宋体" panose="02010600030101010101" pitchFamily="2" charset="-122"/>
              </a:rPr>
              <a:t>HDFS</a:t>
            </a:r>
            <a:r>
              <a:rPr lang="zh-CN" altLang="en-US" sz="2800" b="1" dirty="0">
                <a:latin typeface="Arial" panose="020B0604020202020204" pitchFamily="34" charset="0"/>
                <a:ea typeface="宋体" panose="02010600030101010101" pitchFamily="2" charset="-122"/>
              </a:rPr>
              <a:t>集群时，数据节点会把自己所包含的块列表告知给名称节点，此后会定期执行这种告知操作，以确保名称节点的块映射是最新的。</a:t>
            </a:r>
            <a:endParaRPr lang="zh-CN" altLang="en-US" sz="2800" b="1" dirty="0">
              <a:latin typeface="Arial" panose="020B0604020202020204" pitchFamily="34" charset="0"/>
              <a:ea typeface="宋体" panose="02010600030101010101" pitchFamily="2" charset="-122"/>
            </a:endParaRPr>
          </a:p>
        </p:txBody>
      </p:sp>
      <p:sp>
        <p:nvSpPr>
          <p:cNvPr id="21507" name="TextBox 3"/>
          <p:cNvSpPr txBox="1"/>
          <p:nvPr/>
        </p:nvSpPr>
        <p:spPr>
          <a:xfrm>
            <a:off x="457200" y="1295400"/>
            <a:ext cx="8302625" cy="521970"/>
          </a:xfrm>
          <a:prstGeom prst="rect">
            <a:avLst/>
          </a:prstGeom>
          <a:noFill/>
          <a:ln w="9525">
            <a:noFill/>
          </a:ln>
        </p:spPr>
        <p:txBody>
          <a:bodyPr wrap="square" anchor="t" anchorCtr="0">
            <a:spAutoFit/>
          </a:bodyPr>
          <a:p>
            <a:pPr marL="457200" indent="-457200" algn="just" eaLnBrk="0" hangingPunct="0">
              <a:buFont typeface="Wingdings" panose="05000000000000000000" charset="0"/>
              <a:buChar char="l"/>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FsImage</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文件</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标题 1"/>
          <p:cNvSpPr>
            <a:spLocks noGrp="1"/>
          </p:cNvSpPr>
          <p:nvPr>
            <p:ph type="title"/>
          </p:nvPr>
        </p:nvSpPr>
        <p:spPr/>
        <p:txBody>
          <a:bodyPr vert="horz" wrap="square" lIns="91440" tIns="45720" rIns="91440" bIns="45720" anchor="ctr" anchorCtr="0"/>
          <a:p>
            <a:r>
              <a:rPr lang="en-US" altLang="zh-CN" b="1" dirty="0"/>
              <a:t>3.3.2	 </a:t>
            </a:r>
            <a:r>
              <a:rPr lang="zh-CN" altLang="en-US" b="1" dirty="0"/>
              <a:t>名称节点</a:t>
            </a:r>
            <a:endParaRPr lang="zh-CN" altLang="en-US" dirty="0"/>
          </a:p>
        </p:txBody>
      </p:sp>
      <p:sp>
        <p:nvSpPr>
          <p:cNvPr id="22530" name="矩形 2"/>
          <p:cNvSpPr/>
          <p:nvPr/>
        </p:nvSpPr>
        <p:spPr>
          <a:xfrm>
            <a:off x="165100" y="1865313"/>
            <a:ext cx="8680450" cy="4310380"/>
          </a:xfrm>
          <a:prstGeom prst="rect">
            <a:avLst/>
          </a:prstGeom>
          <a:noFill/>
          <a:ln w="9525">
            <a:noFill/>
          </a:ln>
        </p:spPr>
        <p:txBody>
          <a:bodyPr wrap="square" anchor="t" anchorCtr="0">
            <a:spAutoFit/>
          </a:bodyPr>
          <a:p>
            <a:pPr marL="514350" indent="-514350" algn="just" eaLnBrk="0" hangingPunct="0">
              <a:lnSpc>
                <a:spcPct val="140000"/>
              </a:lnSpc>
              <a:buFont typeface="Wingdings" panose="05000000000000000000" charset="0"/>
              <a:buAutoNum type="arabicPeriod"/>
            </a:pPr>
            <a:r>
              <a:rPr lang="zh-CN" altLang="en-US" sz="2800" b="1" dirty="0">
                <a:latin typeface="Arial" panose="020B0604020202020204" pitchFamily="34" charset="0"/>
                <a:ea typeface="宋体" panose="02010600030101010101" pitchFamily="2" charset="-122"/>
              </a:rPr>
              <a:t>在名称节点启动的时候，它会将</a:t>
            </a:r>
            <a:r>
              <a:rPr lang="en-US" altLang="zh-CN" sz="2800" b="1" dirty="0">
                <a:latin typeface="Arial" panose="020B0604020202020204" pitchFamily="34" charset="0"/>
                <a:ea typeface="宋体" panose="02010600030101010101" pitchFamily="2" charset="-122"/>
              </a:rPr>
              <a:t>FsImage</a:t>
            </a:r>
            <a:r>
              <a:rPr lang="zh-CN" altLang="en-US" sz="2800" b="1" dirty="0">
                <a:latin typeface="Arial" panose="020B0604020202020204" pitchFamily="34" charset="0"/>
                <a:ea typeface="宋体" panose="02010600030101010101" pitchFamily="2" charset="-122"/>
              </a:rPr>
              <a:t>文件中的内容加载到内存中，之后再执行</a:t>
            </a:r>
            <a:r>
              <a:rPr lang="en-US" altLang="zh-CN" sz="2800" b="1" dirty="0">
                <a:latin typeface="Arial" panose="020B0604020202020204" pitchFamily="34" charset="0"/>
                <a:ea typeface="宋体" panose="02010600030101010101" pitchFamily="2" charset="-122"/>
              </a:rPr>
              <a:t>EditLog</a:t>
            </a:r>
            <a:r>
              <a:rPr lang="zh-CN" altLang="en-US" sz="2800" b="1" dirty="0">
                <a:latin typeface="Arial" panose="020B0604020202020204" pitchFamily="34" charset="0"/>
                <a:ea typeface="宋体" panose="02010600030101010101" pitchFamily="2" charset="-122"/>
              </a:rPr>
              <a:t>文件中的各项操作，</a:t>
            </a:r>
            <a:r>
              <a:rPr lang="zh-CN" altLang="en-US" sz="2800" b="1" dirty="0">
                <a:solidFill>
                  <a:srgbClr val="FF0000"/>
                </a:solidFill>
                <a:latin typeface="微软雅黑" panose="020B0503020204020204" charset="-122"/>
                <a:ea typeface="微软雅黑" panose="020B0503020204020204" charset="-122"/>
              </a:rPr>
              <a:t>使得内存中的元数据和实际的同步</a:t>
            </a:r>
            <a:r>
              <a:rPr lang="zh-CN" altLang="en-US" sz="2800" b="1" dirty="0">
                <a:latin typeface="Arial" panose="020B0604020202020204" pitchFamily="34" charset="0"/>
                <a:ea typeface="宋体" panose="02010600030101010101" pitchFamily="2" charset="-122"/>
              </a:rPr>
              <a:t>，存在内存中的元数据支持客户端的读操作；</a:t>
            </a:r>
            <a:endParaRPr lang="zh-CN" altLang="en-US" sz="2800" b="1" dirty="0">
              <a:latin typeface="Arial" panose="020B0604020202020204" pitchFamily="34" charset="0"/>
              <a:ea typeface="宋体" panose="02010600030101010101" pitchFamily="2" charset="-122"/>
            </a:endParaRPr>
          </a:p>
          <a:p>
            <a:pPr marL="514350" indent="-514350" algn="just" eaLnBrk="0" hangingPunct="0">
              <a:lnSpc>
                <a:spcPct val="140000"/>
              </a:lnSpc>
              <a:buFont typeface="Wingdings" panose="05000000000000000000" charset="0"/>
              <a:buAutoNum type="arabicPeriod"/>
            </a:pPr>
            <a:r>
              <a:rPr lang="zh-CN" altLang="en-US" sz="2800" b="1" dirty="0">
                <a:latin typeface="Arial" panose="020B0604020202020204" pitchFamily="34" charset="0"/>
                <a:ea typeface="宋体" panose="02010600030101010101" pitchFamily="2" charset="-122"/>
              </a:rPr>
              <a:t>一旦在内存中成功建立了文件系统元数据的映射，则</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创建一个新的</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FsImage</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文件和一个空的</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EditLog</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文件</a:t>
            </a:r>
            <a:r>
              <a:rPr lang="zh-CN" altLang="en-US" sz="2800" b="1" dirty="0">
                <a:latin typeface="Arial" panose="020B0604020202020204" pitchFamily="34" charset="0"/>
                <a:ea typeface="宋体" panose="02010600030101010101" pitchFamily="2" charset="-122"/>
              </a:rPr>
              <a:t>；</a:t>
            </a:r>
            <a:endParaRPr lang="zh-CN" altLang="en-US" sz="2800" b="1" dirty="0">
              <a:latin typeface="Arial" panose="020B0604020202020204" pitchFamily="34" charset="0"/>
              <a:ea typeface="宋体" panose="02010600030101010101" pitchFamily="2" charset="-122"/>
            </a:endParaRPr>
          </a:p>
        </p:txBody>
      </p:sp>
      <p:sp>
        <p:nvSpPr>
          <p:cNvPr id="22531" name="TextBox 3"/>
          <p:cNvSpPr txBox="1"/>
          <p:nvPr/>
        </p:nvSpPr>
        <p:spPr>
          <a:xfrm>
            <a:off x="165100" y="1293813"/>
            <a:ext cx="8680450" cy="521970"/>
          </a:xfrm>
          <a:prstGeom prst="rect">
            <a:avLst/>
          </a:prstGeom>
          <a:noFill/>
          <a:ln w="9525">
            <a:noFill/>
          </a:ln>
        </p:spPr>
        <p:txBody>
          <a:bodyPr wrap="square" anchor="t" anchorCtr="0">
            <a:spAutoFit/>
          </a:bodyPr>
          <a:p>
            <a:pPr marL="457200" indent="-457200" algn="just" eaLnBrk="0" hangingPunct="0">
              <a:buFont typeface="Wingdings" panose="05000000000000000000" charset="0"/>
              <a:buChar char="l"/>
            </a:pPr>
            <a:r>
              <a:rPr lang="zh-CN" altLang="en-US" sz="2800" b="1" dirty="0">
                <a:solidFill>
                  <a:srgbClr val="FF0000"/>
                </a:solidFill>
                <a:latin typeface="微软雅黑" panose="020B0503020204020204" charset="-122"/>
                <a:ea typeface="微软雅黑" panose="020B0503020204020204" charset="-122"/>
              </a:rPr>
              <a:t>名称节点的启动</a:t>
            </a:r>
            <a:endParaRPr lang="en-US" altLang="zh-CN" sz="2800" b="1" dirty="0">
              <a:solidFill>
                <a:srgbClr val="FF0000"/>
              </a:solidFill>
              <a:latin typeface="微软雅黑" panose="020B0503020204020204" charset="-122"/>
              <a:ea typeface="微软雅黑" panose="020B0503020204020204"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标题 1"/>
          <p:cNvSpPr>
            <a:spLocks noGrp="1"/>
          </p:cNvSpPr>
          <p:nvPr>
            <p:ph type="title"/>
          </p:nvPr>
        </p:nvSpPr>
        <p:spPr/>
        <p:txBody>
          <a:bodyPr vert="horz" wrap="square" lIns="91440" tIns="45720" rIns="91440" bIns="45720" anchor="ctr" anchorCtr="0"/>
          <a:p>
            <a:r>
              <a:rPr lang="en-US" altLang="zh-CN" b="1" dirty="0"/>
              <a:t>3.3.2	 </a:t>
            </a:r>
            <a:r>
              <a:rPr lang="zh-CN" altLang="en-US" b="1" dirty="0"/>
              <a:t>名称节点</a:t>
            </a:r>
            <a:endParaRPr lang="zh-CN" altLang="en-US" dirty="0"/>
          </a:p>
        </p:txBody>
      </p:sp>
      <p:sp>
        <p:nvSpPr>
          <p:cNvPr id="23554" name="矩形 2"/>
          <p:cNvSpPr/>
          <p:nvPr/>
        </p:nvSpPr>
        <p:spPr>
          <a:xfrm>
            <a:off x="165100" y="1210628"/>
            <a:ext cx="8680450" cy="5262245"/>
          </a:xfrm>
          <a:prstGeom prst="rect">
            <a:avLst/>
          </a:prstGeom>
          <a:noFill/>
          <a:ln w="9525">
            <a:noFill/>
          </a:ln>
        </p:spPr>
        <p:txBody>
          <a:bodyPr wrap="square" anchor="t" anchorCtr="0">
            <a:spAutoFit/>
          </a:bodyPr>
          <a:p>
            <a:pPr marL="514350" indent="-514350" algn="just" eaLnBrk="0" hangingPunct="0">
              <a:lnSpc>
                <a:spcPct val="150000"/>
              </a:lnSpc>
              <a:buFont typeface="+mj-lt"/>
              <a:buAutoNum type="arabicPeriod" startAt="3"/>
            </a:pPr>
            <a:r>
              <a:rPr lang="zh-CN" altLang="en-US" sz="2800" b="1" dirty="0">
                <a:latin typeface="Arial" panose="020B0604020202020204" pitchFamily="34" charset="0"/>
                <a:ea typeface="宋体" panose="02010600030101010101" pitchFamily="2" charset="-122"/>
              </a:rPr>
              <a:t>名称节点起动后，</a:t>
            </a:r>
            <a:r>
              <a:rPr lang="en-US" altLang="zh-CN" sz="2800" b="1" dirty="0">
                <a:latin typeface="Arial" panose="020B0604020202020204" pitchFamily="34" charset="0"/>
                <a:ea typeface="宋体" panose="02010600030101010101" pitchFamily="2" charset="-122"/>
              </a:rPr>
              <a:t>HDFS</a:t>
            </a:r>
            <a:r>
              <a:rPr lang="zh-CN" altLang="en-US" sz="2800" b="1" dirty="0">
                <a:latin typeface="Arial" panose="020B0604020202020204" pitchFamily="34" charset="0"/>
                <a:ea typeface="宋体" panose="02010600030101010101" pitchFamily="2" charset="-122"/>
              </a:rPr>
              <a:t>中的更新操作会重新写到</a:t>
            </a:r>
            <a:r>
              <a:rPr lang="en-US" altLang="zh-CN" sz="2800" b="1" dirty="0">
                <a:latin typeface="Arial" panose="020B0604020202020204" pitchFamily="34" charset="0"/>
                <a:ea typeface="宋体" panose="02010600030101010101" pitchFamily="2" charset="-122"/>
              </a:rPr>
              <a:t>EditLog</a:t>
            </a:r>
            <a:r>
              <a:rPr lang="zh-CN" altLang="en-US" sz="2800" b="1" dirty="0">
                <a:latin typeface="Arial" panose="020B0604020202020204" pitchFamily="34" charset="0"/>
                <a:ea typeface="宋体" panose="02010600030101010101" pitchFamily="2" charset="-122"/>
              </a:rPr>
              <a:t>文件中，因</a:t>
            </a:r>
            <a:r>
              <a:rPr lang="en-US" altLang="zh-CN" sz="2800" b="1" dirty="0">
                <a:latin typeface="Arial" panose="020B0604020202020204" pitchFamily="34" charset="0"/>
                <a:ea typeface="宋体" panose="02010600030101010101" pitchFamily="2" charset="-122"/>
              </a:rPr>
              <a:t>FsImage</a:t>
            </a:r>
            <a:r>
              <a:rPr lang="zh-CN" altLang="en-US" sz="2800" b="1" dirty="0">
                <a:latin typeface="Arial" panose="020B0604020202020204" pitchFamily="34" charset="0"/>
                <a:ea typeface="宋体" panose="02010600030101010101" pitchFamily="2" charset="-122"/>
              </a:rPr>
              <a:t>文件一般都很大（</a:t>
            </a:r>
            <a:r>
              <a:rPr lang="en-US" altLang="zh-CN" sz="2800" b="1" dirty="0">
                <a:latin typeface="Arial" panose="020B0604020202020204" pitchFamily="34" charset="0"/>
                <a:ea typeface="宋体" panose="02010600030101010101" pitchFamily="2" charset="-122"/>
              </a:rPr>
              <a:t>GB</a:t>
            </a:r>
            <a:r>
              <a:rPr lang="zh-CN" altLang="en-US" sz="2800" b="1" dirty="0">
                <a:latin typeface="Arial" panose="020B0604020202020204" pitchFamily="34" charset="0"/>
                <a:ea typeface="宋体" panose="02010600030101010101" pitchFamily="2" charset="-122"/>
              </a:rPr>
              <a:t>级别的很常见），如果所有的更新操作都往</a:t>
            </a:r>
            <a:r>
              <a:rPr lang="en-US" altLang="zh-CN" sz="2800" b="1" dirty="0">
                <a:latin typeface="Arial" panose="020B0604020202020204" pitchFamily="34" charset="0"/>
                <a:ea typeface="宋体" panose="02010600030101010101" pitchFamily="2" charset="-122"/>
              </a:rPr>
              <a:t>FsImage</a:t>
            </a:r>
            <a:r>
              <a:rPr lang="zh-CN" altLang="en-US" sz="2800" b="1" dirty="0">
                <a:latin typeface="Arial" panose="020B0604020202020204" pitchFamily="34" charset="0"/>
                <a:ea typeface="宋体" panose="02010600030101010101" pitchFamily="2" charset="-122"/>
              </a:rPr>
              <a:t>文件中添加，会导致系统运行十分缓慢，但是，如往</a:t>
            </a:r>
            <a:r>
              <a:rPr lang="en-US" altLang="zh-CN" sz="2800" b="1" dirty="0">
                <a:latin typeface="Arial" panose="020B0604020202020204" pitchFamily="34" charset="0"/>
                <a:ea typeface="宋体" panose="02010600030101010101" pitchFamily="2" charset="-122"/>
              </a:rPr>
              <a:t>EditLog</a:t>
            </a:r>
            <a:r>
              <a:rPr lang="zh-CN" altLang="en-US" sz="2800" b="1" dirty="0">
                <a:latin typeface="Arial" panose="020B0604020202020204" pitchFamily="34" charset="0"/>
                <a:ea typeface="宋体" panose="02010600030101010101" pitchFamily="2" charset="-122"/>
              </a:rPr>
              <a:t>文件里面写就不会存在这个问题，因为</a:t>
            </a:r>
            <a:r>
              <a:rPr lang="en-US" altLang="zh-CN" sz="2800" b="1" dirty="0">
                <a:latin typeface="Arial" panose="020B0604020202020204" pitchFamily="34" charset="0"/>
                <a:ea typeface="宋体" panose="02010600030101010101" pitchFamily="2" charset="-122"/>
              </a:rPr>
              <a:t>EditLog </a:t>
            </a:r>
            <a:r>
              <a:rPr lang="zh-CN" altLang="en-US" sz="2800" b="1" dirty="0">
                <a:latin typeface="Arial" panose="020B0604020202020204" pitchFamily="34" charset="0"/>
                <a:ea typeface="宋体" panose="02010600030101010101" pitchFamily="2" charset="-122"/>
              </a:rPr>
              <a:t>要小很多。</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每次执行写操作后，且在向客户端发送成功代码之前，</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EditLog</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文件都需要同步更新。</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标题 1"/>
          <p:cNvSpPr>
            <a:spLocks noGrp="1"/>
          </p:cNvSpPr>
          <p:nvPr>
            <p:ph type="title"/>
          </p:nvPr>
        </p:nvSpPr>
        <p:spPr/>
        <p:txBody>
          <a:bodyPr vert="horz" wrap="square" lIns="91440" tIns="45720" rIns="91440" bIns="45720" anchor="ctr" anchorCtr="0"/>
          <a:p>
            <a:r>
              <a:rPr lang="en-US" altLang="zh-CN" b="1" dirty="0"/>
              <a:t>3.3.2	 </a:t>
            </a:r>
            <a:r>
              <a:rPr lang="zh-CN" altLang="en-US" b="1" dirty="0"/>
              <a:t>名称节点</a:t>
            </a:r>
            <a:endParaRPr lang="zh-CN" altLang="en-US" dirty="0"/>
          </a:p>
        </p:txBody>
      </p:sp>
      <p:sp>
        <p:nvSpPr>
          <p:cNvPr id="24578" name="矩形 2"/>
          <p:cNvSpPr/>
          <p:nvPr/>
        </p:nvSpPr>
        <p:spPr>
          <a:xfrm>
            <a:off x="460375" y="1757363"/>
            <a:ext cx="8294688" cy="4771390"/>
          </a:xfrm>
          <a:prstGeom prst="rect">
            <a:avLst/>
          </a:prstGeom>
          <a:noFill/>
          <a:ln w="9525">
            <a:noFill/>
          </a:ln>
        </p:spPr>
        <p:txBody>
          <a:bodyPr wrap="square" anchor="t" anchorCtr="0">
            <a:spAutoFit/>
          </a:bodyPr>
          <a:p>
            <a:pPr marL="457200" indent="-457200" algn="just" eaLnBrk="0" hangingPunct="0">
              <a:lnSpc>
                <a:spcPct val="130000"/>
              </a:lnSpc>
              <a:buFont typeface="Wingdings" panose="05000000000000000000" charset="0"/>
              <a:buChar char="l"/>
            </a:pPr>
            <a:r>
              <a:rPr lang="zh-CN" altLang="en-US" sz="2600" b="1" dirty="0">
                <a:latin typeface="Times New Roman" panose="02020603050405020304" pitchFamily="18" charset="0"/>
                <a:ea typeface="宋体" panose="02010600030101010101" pitchFamily="2" charset="-122"/>
              </a:rPr>
              <a:t>名称节点运行期间，</a:t>
            </a:r>
            <a:r>
              <a:rPr lang="en-US" altLang="zh-CN" sz="2600" b="1" dirty="0">
                <a:latin typeface="Times New Roman" panose="02020603050405020304" pitchFamily="18" charset="0"/>
                <a:ea typeface="宋体" panose="02010600030101010101" pitchFamily="2" charset="-122"/>
              </a:rPr>
              <a:t>HDFS</a:t>
            </a:r>
            <a:r>
              <a:rPr lang="zh-CN" altLang="en-US" sz="2600" b="1" dirty="0">
                <a:latin typeface="Times New Roman" panose="02020603050405020304" pitchFamily="18" charset="0"/>
                <a:ea typeface="宋体" panose="02010600030101010101" pitchFamily="2" charset="-122"/>
              </a:rPr>
              <a:t>的所有更新操作都直接写到</a:t>
            </a:r>
            <a:r>
              <a:rPr lang="en-US" altLang="zh-CN" sz="2600" b="1" dirty="0">
                <a:latin typeface="Times New Roman" panose="02020603050405020304" pitchFamily="18" charset="0"/>
                <a:ea typeface="宋体" panose="02010600030101010101" pitchFamily="2" charset="-122"/>
              </a:rPr>
              <a:t>EditLog</a:t>
            </a:r>
            <a:r>
              <a:rPr lang="zh-CN" altLang="en-US" sz="2600" b="1" dirty="0">
                <a:latin typeface="Times New Roman" panose="02020603050405020304" pitchFamily="18" charset="0"/>
                <a:ea typeface="宋体" panose="02010600030101010101" pitchFamily="2" charset="-122"/>
              </a:rPr>
              <a:t>，久而久之，</a:t>
            </a:r>
            <a:r>
              <a:rPr lang="en-US" altLang="zh-CN" sz="2600" b="1" dirty="0">
                <a:latin typeface="Times New Roman" panose="02020603050405020304" pitchFamily="18" charset="0"/>
                <a:ea typeface="宋体" panose="02010600030101010101" pitchFamily="2" charset="-122"/>
              </a:rPr>
              <a:t> EditLog</a:t>
            </a:r>
            <a:r>
              <a:rPr lang="zh-CN" altLang="en-US" sz="2600" b="1" dirty="0">
                <a:latin typeface="Times New Roman" panose="02020603050405020304" pitchFamily="18" charset="0"/>
                <a:ea typeface="宋体" panose="02010600030101010101" pitchFamily="2" charset="-122"/>
              </a:rPr>
              <a:t>文件会变得很大；</a:t>
            </a:r>
            <a:endParaRPr lang="en-US" altLang="zh-CN" sz="2600" b="1" dirty="0">
              <a:latin typeface="Times New Roman" panose="02020603050405020304" pitchFamily="18" charset="0"/>
              <a:ea typeface="宋体" panose="02010600030101010101" pitchFamily="2" charset="-122"/>
            </a:endParaRPr>
          </a:p>
          <a:p>
            <a:pPr marL="457200" indent="-457200" algn="just" eaLnBrk="0" hangingPunct="0">
              <a:lnSpc>
                <a:spcPct val="130000"/>
              </a:lnSpc>
              <a:buFont typeface="Wingdings" panose="05000000000000000000" charset="0"/>
              <a:buChar char="l"/>
            </a:pPr>
            <a:r>
              <a:rPr lang="zh-CN" altLang="en-US" sz="2600" b="1" dirty="0">
                <a:latin typeface="Times New Roman" panose="02020603050405020304" pitchFamily="18" charset="0"/>
                <a:ea typeface="宋体" panose="02010600030101010101" pitchFamily="2" charset="-122"/>
              </a:rPr>
              <a:t>上述情况，对名称节点运行时无明显影响，但当名称节点重启时，名称节点需先将</a:t>
            </a:r>
            <a:r>
              <a:rPr lang="en-US" altLang="zh-CN" sz="2600" b="1" dirty="0">
                <a:latin typeface="Times New Roman" panose="02020603050405020304" pitchFamily="18" charset="0"/>
                <a:ea typeface="宋体" panose="02010600030101010101" pitchFamily="2" charset="-122"/>
              </a:rPr>
              <a:t>FsImage</a:t>
            </a:r>
            <a:r>
              <a:rPr lang="zh-CN" altLang="en-US" sz="2600" b="1" dirty="0">
                <a:latin typeface="Times New Roman" panose="02020603050405020304" pitchFamily="18" charset="0"/>
                <a:ea typeface="宋体" panose="02010600030101010101" pitchFamily="2" charset="-122"/>
              </a:rPr>
              <a:t>里面的所有内容映像到内存中，然后再一条一条地执行</a:t>
            </a:r>
            <a:r>
              <a:rPr lang="en-US" altLang="zh-CN" sz="2600" b="1" dirty="0">
                <a:latin typeface="Times New Roman" panose="02020603050405020304" pitchFamily="18" charset="0"/>
                <a:ea typeface="宋体" panose="02010600030101010101" pitchFamily="2" charset="-122"/>
              </a:rPr>
              <a:t>EditLog</a:t>
            </a:r>
            <a:r>
              <a:rPr lang="zh-CN" altLang="en-US" sz="2600" b="1" dirty="0">
                <a:latin typeface="Times New Roman" panose="02020603050405020304" pitchFamily="18" charset="0"/>
                <a:ea typeface="宋体" panose="02010600030101010101" pitchFamily="2" charset="-122"/>
              </a:rPr>
              <a:t>中的记录，当</a:t>
            </a:r>
            <a:r>
              <a:rPr lang="en-US" altLang="zh-CN" sz="2600" b="1" dirty="0">
                <a:latin typeface="Times New Roman" panose="02020603050405020304" pitchFamily="18" charset="0"/>
                <a:ea typeface="宋体" panose="02010600030101010101" pitchFamily="2" charset="-122"/>
              </a:rPr>
              <a:t>EditLog</a:t>
            </a:r>
            <a:r>
              <a:rPr lang="zh-CN" altLang="en-US" sz="2600" b="1" dirty="0">
                <a:latin typeface="Times New Roman" panose="02020603050405020304" pitchFamily="18" charset="0"/>
                <a:ea typeface="宋体" panose="02010600030101010101" pitchFamily="2" charset="-122"/>
              </a:rPr>
              <a:t>文件非常大时，会导致名称节点启动操作非常慢，在这段时间内</a:t>
            </a:r>
            <a:r>
              <a:rPr lang="en-US" altLang="zh-CN" sz="2600" b="1" dirty="0">
                <a:latin typeface="Times New Roman" panose="02020603050405020304" pitchFamily="18" charset="0"/>
                <a:ea typeface="宋体" panose="02010600030101010101" pitchFamily="2" charset="-122"/>
              </a:rPr>
              <a:t>HDFS</a:t>
            </a:r>
            <a:r>
              <a:rPr lang="zh-CN" altLang="en-US" sz="2600" b="1" dirty="0">
                <a:latin typeface="Times New Roman" panose="02020603050405020304" pitchFamily="18" charset="0"/>
                <a:ea typeface="宋体" panose="02010600030101010101" pitchFamily="2" charset="-122"/>
              </a:rPr>
              <a:t>系统处于</a:t>
            </a:r>
            <a:r>
              <a:rPr lang="en-US" altLang="zh-CN" sz="2600" b="1" dirty="0">
                <a:latin typeface="Times New Roman" panose="02020603050405020304" pitchFamily="18" charset="0"/>
                <a:ea typeface="宋体" panose="02010600030101010101" pitchFamily="2" charset="-122"/>
              </a:rPr>
              <a:t>“</a:t>
            </a:r>
            <a:r>
              <a:rPr lang="zh-CN" altLang="en-US" sz="2600" b="1" dirty="0">
                <a:latin typeface="Times New Roman" panose="02020603050405020304" pitchFamily="18" charset="0"/>
                <a:ea typeface="宋体" panose="02010600030101010101" pitchFamily="2" charset="-122"/>
              </a:rPr>
              <a:t>安全模式</a:t>
            </a:r>
            <a:r>
              <a:rPr lang="en-US" altLang="zh-CN" sz="2600" b="1" dirty="0">
                <a:latin typeface="Times New Roman" panose="02020603050405020304" pitchFamily="18" charset="0"/>
                <a:ea typeface="宋体" panose="02010600030101010101" pitchFamily="2" charset="-122"/>
              </a:rPr>
              <a:t>”</a:t>
            </a:r>
            <a:r>
              <a:rPr lang="zh-CN" altLang="en-US" sz="2600" b="1" dirty="0">
                <a:latin typeface="Times New Roman" panose="02020603050405020304" pitchFamily="18" charset="0"/>
                <a:ea typeface="宋体" panose="02010600030101010101" pitchFamily="2" charset="-122"/>
              </a:rPr>
              <a:t>，一直无法对外提供</a:t>
            </a:r>
            <a:r>
              <a:rPr lang="en-US" altLang="zh-CN" sz="2600" b="1" dirty="0">
                <a:latin typeface="Times New Roman" panose="02020603050405020304" pitchFamily="18" charset="0"/>
                <a:ea typeface="宋体" panose="02010600030101010101" pitchFamily="2" charset="-122"/>
              </a:rPr>
              <a:t>“</a:t>
            </a:r>
            <a:r>
              <a:rPr lang="zh-CN" altLang="en-US" sz="2600" b="1" dirty="0">
                <a:latin typeface="Times New Roman" panose="02020603050405020304" pitchFamily="18" charset="0"/>
                <a:ea typeface="宋体" panose="02010600030101010101" pitchFamily="2" charset="-122"/>
              </a:rPr>
              <a:t>写</a:t>
            </a:r>
            <a:r>
              <a:rPr lang="en-US" altLang="zh-CN" sz="2600" b="1" dirty="0">
                <a:latin typeface="Times New Roman" panose="02020603050405020304" pitchFamily="18" charset="0"/>
                <a:ea typeface="宋体" panose="02010600030101010101" pitchFamily="2" charset="-122"/>
              </a:rPr>
              <a:t>”</a:t>
            </a:r>
            <a:r>
              <a:rPr lang="zh-CN" altLang="en-US" sz="2600" b="1" dirty="0">
                <a:latin typeface="Times New Roman" panose="02020603050405020304" pitchFamily="18" charset="0"/>
                <a:ea typeface="宋体" panose="02010600030101010101" pitchFamily="2" charset="-122"/>
              </a:rPr>
              <a:t>操作，影响了用户的使用。</a:t>
            </a:r>
            <a:endParaRPr lang="en-US" altLang="zh-CN" sz="2600" b="1" dirty="0">
              <a:latin typeface="Times New Roman" panose="02020603050405020304" pitchFamily="18" charset="0"/>
              <a:ea typeface="宋体" panose="02010600030101010101" pitchFamily="2" charset="-122"/>
            </a:endParaRPr>
          </a:p>
        </p:txBody>
      </p:sp>
      <p:sp>
        <p:nvSpPr>
          <p:cNvPr id="24579" name="TextBox 3"/>
          <p:cNvSpPr txBox="1"/>
          <p:nvPr/>
        </p:nvSpPr>
        <p:spPr>
          <a:xfrm>
            <a:off x="278130" y="1230630"/>
            <a:ext cx="8655685" cy="521970"/>
          </a:xfrm>
          <a:prstGeom prst="rect">
            <a:avLst/>
          </a:prstGeom>
          <a:noFill/>
          <a:ln w="9525">
            <a:noFill/>
          </a:ln>
        </p:spPr>
        <p:txBody>
          <a:bodyPr wrap="square" anchor="t" anchorCtr="0">
            <a:spAutoFit/>
          </a:bodyPr>
          <a:p>
            <a:pPr marL="457200" indent="-457200" algn="just" eaLnBrk="0" hangingPunct="0">
              <a:buFont typeface="Wingdings" panose="05000000000000000000" charset="0"/>
              <a:buChar char="l"/>
            </a:pP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名称节点运行期间</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EditLog</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不断变大的问题</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标题 1"/>
          <p:cNvSpPr>
            <a:spLocks noGrp="1"/>
          </p:cNvSpPr>
          <p:nvPr>
            <p:ph type="title"/>
          </p:nvPr>
        </p:nvSpPr>
        <p:spPr/>
        <p:txBody>
          <a:bodyPr vert="horz" wrap="square" lIns="91440" tIns="45720" rIns="91440" bIns="45720" anchor="ctr" anchorCtr="0"/>
          <a:p>
            <a:r>
              <a:rPr lang="en-US" altLang="zh-CN" b="1" dirty="0"/>
              <a:t>3.3.3	 </a:t>
            </a:r>
            <a:r>
              <a:rPr lang="zh-CN" altLang="en-US" b="1" dirty="0"/>
              <a:t>第二名称节点</a:t>
            </a:r>
            <a:endParaRPr lang="zh-CN" altLang="en-US" dirty="0"/>
          </a:p>
        </p:txBody>
      </p:sp>
      <p:sp>
        <p:nvSpPr>
          <p:cNvPr id="25602" name="TextBox 4"/>
          <p:cNvSpPr txBox="1"/>
          <p:nvPr/>
        </p:nvSpPr>
        <p:spPr>
          <a:xfrm>
            <a:off x="435610" y="1170305"/>
            <a:ext cx="8478520" cy="1383665"/>
          </a:xfrm>
          <a:prstGeom prst="rect">
            <a:avLst/>
          </a:prstGeom>
          <a:noFill/>
          <a:ln w="9525">
            <a:noFill/>
          </a:ln>
        </p:spPr>
        <p:txBody>
          <a:bodyPr wrap="square" anchor="t" anchorCtr="0">
            <a:spAutoFit/>
          </a:bodyPr>
          <a:p>
            <a:pPr marL="457200" indent="-457200" algn="just" eaLnBrk="0" hangingPunct="0">
              <a:lnSpc>
                <a:spcPct val="150000"/>
              </a:lnSpc>
              <a:buFont typeface="Wingdings" panose="05000000000000000000" charset="0"/>
              <a:buChar char="l"/>
            </a:pP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如何解决？</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a:p>
            <a:pPr algn="just" eaLnBrk="0" hangingPunct="0">
              <a:lnSpc>
                <a:spcPct val="150000"/>
              </a:lnSpc>
            </a:pP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办法：使用</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SecondaryNameNode</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第二名称节点。</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
        <p:nvSpPr>
          <p:cNvPr id="25603" name="矩形 2"/>
          <p:cNvSpPr/>
          <p:nvPr/>
        </p:nvSpPr>
        <p:spPr>
          <a:xfrm>
            <a:off x="457200" y="2602230"/>
            <a:ext cx="8305800" cy="3303270"/>
          </a:xfrm>
          <a:prstGeom prst="rect">
            <a:avLst/>
          </a:prstGeom>
          <a:noFill/>
          <a:ln w="9525">
            <a:noFill/>
          </a:ln>
        </p:spPr>
        <p:txBody>
          <a:bodyPr anchor="t" anchorCtr="0">
            <a:spAutoFit/>
          </a:bodyPr>
          <a:p>
            <a:pPr algn="just" eaLnBrk="0" hangingPunct="0">
              <a:lnSpc>
                <a:spcPct val="180000"/>
              </a:lnSpc>
            </a:pPr>
            <a:r>
              <a:rPr lang="zh-CN" altLang="en-US" sz="3200" b="1" dirty="0">
                <a:solidFill>
                  <a:srgbClr val="FF0000"/>
                </a:solidFill>
                <a:latin typeface="微软雅黑" panose="020B0503020204020204" charset="-122"/>
                <a:ea typeface="微软雅黑" panose="020B0503020204020204" charset="-122"/>
              </a:rPr>
              <a:t>第二名称节点</a:t>
            </a:r>
            <a:r>
              <a:rPr lang="zh-CN" altLang="en-US" sz="2800" b="1" dirty="0">
                <a:latin typeface="Arial" panose="020B0604020202020204" pitchFamily="34" charset="0"/>
                <a:ea typeface="宋体" panose="02010600030101010101" pitchFamily="2" charset="-122"/>
              </a:rPr>
              <a:t>是</a:t>
            </a:r>
            <a:r>
              <a:rPr lang="en-US" altLang="zh-CN" sz="2800" b="1" dirty="0">
                <a:latin typeface="Arial" panose="020B0604020202020204" pitchFamily="34" charset="0"/>
                <a:ea typeface="宋体" panose="02010600030101010101" pitchFamily="2" charset="-122"/>
              </a:rPr>
              <a:t>HDFS</a:t>
            </a:r>
            <a:r>
              <a:rPr lang="zh-CN" altLang="en-US" sz="2800" b="1" dirty="0">
                <a:latin typeface="Arial" panose="020B0604020202020204" pitchFamily="34" charset="0"/>
                <a:ea typeface="宋体" panose="02010600030101010101" pitchFamily="2" charset="-122"/>
              </a:rPr>
              <a:t>架构中的一个组成部分，它用来</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保存名称节点中对</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HDFS</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元数据信息的备份</a:t>
            </a:r>
            <a:r>
              <a:rPr lang="zh-CN" altLang="en-US" sz="2800" b="1" dirty="0">
                <a:latin typeface="Arial" panose="020B0604020202020204" pitchFamily="34" charset="0"/>
                <a:ea typeface="宋体" panose="02010600030101010101" pitchFamily="2" charset="-122"/>
              </a:rPr>
              <a:t>，并减少名称节点重启的时间。</a:t>
            </a:r>
            <a:r>
              <a:rPr lang="en-US" altLang="zh-CN" sz="2800" b="1" dirty="0">
                <a:latin typeface="Arial" panose="020B0604020202020204" pitchFamily="34" charset="0"/>
                <a:ea typeface="宋体" panose="02010600030101010101" pitchFamily="2" charset="-122"/>
              </a:rPr>
              <a:t>SecondaryNameNode</a:t>
            </a:r>
            <a:r>
              <a:rPr lang="zh-CN" altLang="en-US" sz="2800" b="1" dirty="0">
                <a:latin typeface="Arial" panose="020B0604020202020204" pitchFamily="34" charset="0"/>
                <a:ea typeface="宋体" panose="02010600030101010101" pitchFamily="2" charset="-122"/>
              </a:rPr>
              <a:t>一般是单独运行在一台机器上。</a:t>
            </a:r>
            <a:endParaRPr lang="en-US" altLang="zh-CN" sz="2800" b="1" dirty="0">
              <a:latin typeface="Arial" panose="020B0604020202020204" pitchFamily="34" charset="0"/>
              <a:ea typeface="宋体" panose="02010600030101010101" pitchFamily="2"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6626" name="Picture 2" descr="fsimage_edits"/>
          <p:cNvPicPr>
            <a:picLocks noChangeAspect="1"/>
          </p:cNvPicPr>
          <p:nvPr/>
        </p:nvPicPr>
        <p:blipFill>
          <a:blip r:embed="rId1"/>
          <a:stretch>
            <a:fillRect/>
          </a:stretch>
        </p:blipFill>
        <p:spPr>
          <a:xfrm>
            <a:off x="228600" y="1219200"/>
            <a:ext cx="4876800" cy="5292725"/>
          </a:xfrm>
          <a:prstGeom prst="rect">
            <a:avLst/>
          </a:prstGeom>
          <a:noFill/>
          <a:ln w="9525">
            <a:noFill/>
          </a:ln>
        </p:spPr>
      </p:pic>
      <p:sp>
        <p:nvSpPr>
          <p:cNvPr id="26627" name="矩形 3"/>
          <p:cNvSpPr/>
          <p:nvPr/>
        </p:nvSpPr>
        <p:spPr>
          <a:xfrm>
            <a:off x="5257800" y="1068388"/>
            <a:ext cx="3581400" cy="5441315"/>
          </a:xfrm>
          <a:prstGeom prst="rect">
            <a:avLst/>
          </a:prstGeom>
          <a:noFill/>
          <a:ln w="9525">
            <a:noFill/>
          </a:ln>
        </p:spPr>
        <p:txBody>
          <a:bodyPr anchor="t" anchorCtr="0">
            <a:spAutoFit/>
          </a:bodyPr>
          <a:p>
            <a:pPr algn="just" eaLnBrk="0" hangingPunct="0">
              <a:lnSpc>
                <a:spcPct val="120000"/>
              </a:lnSpc>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SecondaryNameNode</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的工作情况：</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a:p>
            <a:pPr algn="just" eaLnBrk="0" hangingPunct="0">
              <a:lnSpc>
                <a:spcPct val="120000"/>
              </a:lnSpc>
            </a:pPr>
            <a:r>
              <a:rPr lang="en-US" altLang="zh-CN" sz="2600" b="1" dirty="0">
                <a:latin typeface="Arial" panose="020B0604020202020204" pitchFamily="34" charset="0"/>
                <a:ea typeface="宋体" panose="02010600030101010101" pitchFamily="2" charset="-122"/>
              </a:rPr>
              <a:t>1.SecondaryNameNode</a:t>
            </a:r>
            <a:r>
              <a:rPr lang="zh-CN" altLang="en-US" sz="2600" b="1" dirty="0">
                <a:latin typeface="Arial" panose="020B0604020202020204" pitchFamily="34" charset="0"/>
                <a:ea typeface="宋体" panose="02010600030101010101" pitchFamily="2" charset="-122"/>
              </a:rPr>
              <a:t>会定期和</a:t>
            </a:r>
            <a:r>
              <a:rPr lang="en-US" altLang="zh-CN" sz="2600" b="1" dirty="0">
                <a:latin typeface="Arial" panose="020B0604020202020204" pitchFamily="34" charset="0"/>
                <a:ea typeface="宋体" panose="02010600030101010101" pitchFamily="2" charset="-122"/>
              </a:rPr>
              <a:t>NameNode</a:t>
            </a:r>
            <a:r>
              <a:rPr lang="zh-CN" altLang="en-US" sz="2600" b="1" dirty="0">
                <a:latin typeface="Arial" panose="020B0604020202020204" pitchFamily="34" charset="0"/>
                <a:ea typeface="宋体" panose="02010600030101010101" pitchFamily="2" charset="-122"/>
              </a:rPr>
              <a:t>通信，请求其停止使用</a:t>
            </a:r>
            <a:r>
              <a:rPr lang="en-US" altLang="zh-CN" sz="2600" b="1" dirty="0">
                <a:latin typeface="Arial" panose="020B0604020202020204" pitchFamily="34" charset="0"/>
                <a:ea typeface="宋体" panose="02010600030101010101" pitchFamily="2" charset="-122"/>
              </a:rPr>
              <a:t>EditLog</a:t>
            </a:r>
            <a:r>
              <a:rPr lang="zh-CN" altLang="en-US" sz="2600" b="1" dirty="0">
                <a:latin typeface="Arial" panose="020B0604020202020204" pitchFamily="34" charset="0"/>
                <a:ea typeface="宋体" panose="02010600030101010101" pitchFamily="2" charset="-122"/>
              </a:rPr>
              <a:t>文件，暂时将新的写操作写到一个新文件</a:t>
            </a:r>
            <a:r>
              <a:rPr lang="en-US" altLang="zh-CN" sz="2600" b="1" dirty="0">
                <a:latin typeface="Arial" panose="020B0604020202020204" pitchFamily="34" charset="0"/>
                <a:ea typeface="宋体" panose="02010600030101010101" pitchFamily="2" charset="-122"/>
              </a:rPr>
              <a:t>edit.new</a:t>
            </a:r>
            <a:r>
              <a:rPr lang="zh-CN" altLang="en-US" sz="2600" b="1" dirty="0">
                <a:latin typeface="Arial" panose="020B0604020202020204" pitchFamily="34" charset="0"/>
                <a:ea typeface="宋体" panose="02010600030101010101" pitchFamily="2" charset="-122"/>
              </a:rPr>
              <a:t>，此操作瞬间完成，上层写日志的函数完全感觉不到差别；</a:t>
            </a:r>
            <a:endParaRPr lang="zh-CN" altLang="en-US" sz="2600" b="1" dirty="0">
              <a:latin typeface="Arial" panose="020B0604020202020204" pitchFamily="34" charset="0"/>
              <a:ea typeface="宋体" panose="02010600030101010101" pitchFamily="2" charset="-122"/>
            </a:endParaRPr>
          </a:p>
        </p:txBody>
      </p:sp>
      <p:sp>
        <p:nvSpPr>
          <p:cNvPr id="25601" name="标题 1"/>
          <p:cNvSpPr>
            <a:spLocks noGrp="1"/>
          </p:cNvSpPr>
          <p:nvPr>
            <p:ph type="title"/>
            <p:custDataLst>
              <p:tags r:id="rId2"/>
            </p:custDataLst>
          </p:nvPr>
        </p:nvSpPr>
        <p:spPr/>
        <p:txBody>
          <a:bodyPr vert="horz" wrap="square" lIns="91440" tIns="45720" rIns="91440" bIns="45720" anchor="ctr" anchorCtr="0"/>
          <a:p>
            <a:r>
              <a:rPr lang="en-US" altLang="zh-CN" b="1" dirty="0"/>
              <a:t>3.3.3	 </a:t>
            </a:r>
            <a:r>
              <a:rPr lang="zh-CN" altLang="en-US" b="1" dirty="0"/>
              <a:t>第二名称节点</a:t>
            </a:r>
            <a:endParaRPr lang="zh-CN" alt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7650" name="Picture 2" descr="fsimage_edits"/>
          <p:cNvPicPr>
            <a:picLocks noChangeAspect="1"/>
          </p:cNvPicPr>
          <p:nvPr/>
        </p:nvPicPr>
        <p:blipFill>
          <a:blip r:embed="rId1"/>
          <a:stretch>
            <a:fillRect/>
          </a:stretch>
        </p:blipFill>
        <p:spPr>
          <a:xfrm>
            <a:off x="228600" y="1219200"/>
            <a:ext cx="4876800" cy="5292725"/>
          </a:xfrm>
          <a:prstGeom prst="rect">
            <a:avLst/>
          </a:prstGeom>
          <a:noFill/>
          <a:ln w="9525">
            <a:noFill/>
          </a:ln>
        </p:spPr>
      </p:pic>
      <p:sp>
        <p:nvSpPr>
          <p:cNvPr id="27651" name="矩形 3"/>
          <p:cNvSpPr/>
          <p:nvPr/>
        </p:nvSpPr>
        <p:spPr>
          <a:xfrm>
            <a:off x="5257800" y="1068705"/>
            <a:ext cx="3581400" cy="4916170"/>
          </a:xfrm>
          <a:prstGeom prst="rect">
            <a:avLst/>
          </a:prstGeom>
          <a:noFill/>
          <a:ln w="9525">
            <a:noFill/>
          </a:ln>
        </p:spPr>
        <p:txBody>
          <a:bodyPr anchor="t" anchorCtr="0">
            <a:spAutoFit/>
          </a:bodyPr>
          <a:p>
            <a:pPr algn="just" eaLnBrk="0" hangingPunct="0">
              <a:lnSpc>
                <a:spcPct val="160000"/>
              </a:lnSpc>
            </a:pPr>
            <a:r>
              <a:rPr lang="en-US" altLang="zh-CN" sz="2800" b="1" dirty="0">
                <a:latin typeface="Arial" panose="020B0604020202020204" pitchFamily="34" charset="0"/>
                <a:ea typeface="宋体" panose="02010600030101010101" pitchFamily="2" charset="-122"/>
              </a:rPr>
              <a:t>2.SecondaryNameNode</a:t>
            </a:r>
            <a:r>
              <a:rPr lang="zh-CN" altLang="en-US" sz="2800" b="1" dirty="0">
                <a:latin typeface="Arial" panose="020B0604020202020204" pitchFamily="34" charset="0"/>
                <a:ea typeface="宋体" panose="02010600030101010101" pitchFamily="2" charset="-122"/>
              </a:rPr>
              <a:t>通过</a:t>
            </a:r>
            <a:r>
              <a:rPr lang="en-US" altLang="zh-CN" sz="2800" b="1" dirty="0">
                <a:latin typeface="Arial" panose="020B0604020202020204" pitchFamily="34" charset="0"/>
                <a:ea typeface="宋体" panose="02010600030101010101" pitchFamily="2" charset="-122"/>
              </a:rPr>
              <a:t>HTTP GET</a:t>
            </a:r>
            <a:r>
              <a:rPr lang="zh-CN" altLang="en-US" sz="2800" b="1" dirty="0">
                <a:latin typeface="Arial" panose="020B0604020202020204" pitchFamily="34" charset="0"/>
                <a:ea typeface="宋体" panose="02010600030101010101" pitchFamily="2" charset="-122"/>
              </a:rPr>
              <a:t>方式从</a:t>
            </a:r>
            <a:r>
              <a:rPr lang="en-US" altLang="zh-CN" sz="2800" b="1" dirty="0">
                <a:latin typeface="Arial" panose="020B0604020202020204" pitchFamily="34" charset="0"/>
                <a:ea typeface="宋体" panose="02010600030101010101" pitchFamily="2" charset="-122"/>
              </a:rPr>
              <a:t>NameNode</a:t>
            </a:r>
            <a:r>
              <a:rPr lang="zh-CN" altLang="en-US" sz="2800" b="1" dirty="0">
                <a:latin typeface="Arial" panose="020B0604020202020204" pitchFamily="34" charset="0"/>
                <a:ea typeface="宋体" panose="02010600030101010101" pitchFamily="2" charset="-122"/>
              </a:rPr>
              <a:t>上获取到</a:t>
            </a:r>
            <a:r>
              <a:rPr lang="en-US" altLang="zh-CN" sz="2800" b="1" dirty="0">
                <a:latin typeface="Arial" panose="020B0604020202020204" pitchFamily="34" charset="0"/>
                <a:ea typeface="宋体" panose="02010600030101010101" pitchFamily="2" charset="-122"/>
              </a:rPr>
              <a:t>FsImage</a:t>
            </a:r>
            <a:r>
              <a:rPr lang="zh-CN" altLang="en-US" sz="2800" b="1" dirty="0">
                <a:latin typeface="Arial" panose="020B0604020202020204" pitchFamily="34" charset="0"/>
                <a:ea typeface="宋体" panose="02010600030101010101" pitchFamily="2" charset="-122"/>
              </a:rPr>
              <a:t>和</a:t>
            </a:r>
            <a:r>
              <a:rPr lang="en-US" altLang="zh-CN" sz="2800" b="1" dirty="0">
                <a:latin typeface="Arial" panose="020B0604020202020204" pitchFamily="34" charset="0"/>
                <a:ea typeface="宋体" panose="02010600030101010101" pitchFamily="2" charset="-122"/>
              </a:rPr>
              <a:t>EditLog</a:t>
            </a:r>
            <a:r>
              <a:rPr lang="zh-CN" altLang="en-US" sz="2800" b="1" dirty="0">
                <a:latin typeface="Arial" panose="020B0604020202020204" pitchFamily="34" charset="0"/>
                <a:ea typeface="宋体" panose="02010600030101010101" pitchFamily="2" charset="-122"/>
              </a:rPr>
              <a:t>文件，并下载到本地的相应目录下；</a:t>
            </a:r>
            <a:endParaRPr lang="zh-CN" altLang="en-US" sz="2800" b="1" dirty="0">
              <a:latin typeface="Arial" panose="020B0604020202020204" pitchFamily="34" charset="0"/>
              <a:ea typeface="宋体" panose="02010600030101010101" pitchFamily="2" charset="-122"/>
            </a:endParaRPr>
          </a:p>
        </p:txBody>
      </p:sp>
      <p:sp>
        <p:nvSpPr>
          <p:cNvPr id="25601" name="标题 1"/>
          <p:cNvSpPr>
            <a:spLocks noGrp="1"/>
          </p:cNvSpPr>
          <p:nvPr>
            <p:ph type="title"/>
            <p:custDataLst>
              <p:tags r:id="rId2"/>
            </p:custDataLst>
          </p:nvPr>
        </p:nvSpPr>
        <p:spPr/>
        <p:txBody>
          <a:bodyPr vert="horz" wrap="square" lIns="91440" tIns="45720" rIns="91440" bIns="45720" anchor="ctr" anchorCtr="0"/>
          <a:p>
            <a:r>
              <a:rPr lang="en-US" altLang="zh-CN" b="1" dirty="0"/>
              <a:t>3.3.3	 </a:t>
            </a:r>
            <a:r>
              <a:rPr lang="zh-CN" altLang="en-US" b="1" dirty="0"/>
              <a:t>第二名称节点</a:t>
            </a:r>
            <a:endParaRPr lang="zh-CN" alt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674" name="Picture 2" descr="fsimage_edits"/>
          <p:cNvPicPr>
            <a:picLocks noChangeAspect="1"/>
          </p:cNvPicPr>
          <p:nvPr/>
        </p:nvPicPr>
        <p:blipFill>
          <a:blip r:embed="rId1"/>
          <a:stretch>
            <a:fillRect/>
          </a:stretch>
        </p:blipFill>
        <p:spPr>
          <a:xfrm>
            <a:off x="228600" y="1219200"/>
            <a:ext cx="4876800" cy="5292725"/>
          </a:xfrm>
          <a:prstGeom prst="rect">
            <a:avLst/>
          </a:prstGeom>
          <a:noFill/>
          <a:ln w="9525">
            <a:noFill/>
          </a:ln>
        </p:spPr>
      </p:pic>
      <p:sp>
        <p:nvSpPr>
          <p:cNvPr id="28675" name="矩形 3"/>
          <p:cNvSpPr/>
          <p:nvPr/>
        </p:nvSpPr>
        <p:spPr>
          <a:xfrm>
            <a:off x="5257800" y="1219835"/>
            <a:ext cx="3581400" cy="5259070"/>
          </a:xfrm>
          <a:prstGeom prst="rect">
            <a:avLst/>
          </a:prstGeom>
          <a:noFill/>
          <a:ln w="9525">
            <a:noFill/>
          </a:ln>
        </p:spPr>
        <p:txBody>
          <a:bodyPr anchor="t" anchorCtr="0">
            <a:spAutoFit/>
          </a:bodyPr>
          <a:p>
            <a:pPr algn="just" eaLnBrk="0" hangingPunct="0">
              <a:lnSpc>
                <a:spcPct val="120000"/>
              </a:lnSpc>
            </a:pPr>
            <a:r>
              <a:rPr lang="en-US" altLang="zh-CN" sz="2800" b="1" dirty="0">
                <a:latin typeface="Arial" panose="020B0604020202020204" pitchFamily="34" charset="0"/>
                <a:ea typeface="宋体" panose="02010600030101010101" pitchFamily="2" charset="-122"/>
              </a:rPr>
              <a:t>3.SecondaryNameNode</a:t>
            </a:r>
            <a:r>
              <a:rPr lang="zh-CN" altLang="en-US" sz="2800" b="1" dirty="0">
                <a:latin typeface="Arial" panose="020B0604020202020204" pitchFamily="34" charset="0"/>
                <a:ea typeface="宋体" panose="02010600030101010101" pitchFamily="2" charset="-122"/>
              </a:rPr>
              <a:t>将下载下来的</a:t>
            </a:r>
            <a:r>
              <a:rPr lang="en-US" altLang="zh-CN" sz="2800" b="1" dirty="0">
                <a:latin typeface="Arial" panose="020B0604020202020204" pitchFamily="34" charset="0"/>
                <a:ea typeface="宋体" panose="02010600030101010101" pitchFamily="2" charset="-122"/>
              </a:rPr>
              <a:t>FsImage</a:t>
            </a:r>
            <a:r>
              <a:rPr lang="zh-CN" altLang="en-US" sz="2800" b="1" dirty="0">
                <a:latin typeface="Arial" panose="020B0604020202020204" pitchFamily="34" charset="0"/>
                <a:ea typeface="宋体" panose="02010600030101010101" pitchFamily="2" charset="-122"/>
              </a:rPr>
              <a:t>载入内存，然后一条一条地执行</a:t>
            </a:r>
            <a:r>
              <a:rPr lang="en-US" altLang="zh-CN" sz="2800" b="1" dirty="0">
                <a:latin typeface="Arial" panose="020B0604020202020204" pitchFamily="34" charset="0"/>
                <a:ea typeface="宋体" panose="02010600030101010101" pitchFamily="2" charset="-122"/>
              </a:rPr>
              <a:t>EditLog</a:t>
            </a:r>
            <a:r>
              <a:rPr lang="zh-CN" altLang="en-US" sz="2800" b="1" dirty="0">
                <a:latin typeface="Arial" panose="020B0604020202020204" pitchFamily="34" charset="0"/>
                <a:ea typeface="宋体" panose="02010600030101010101" pitchFamily="2" charset="-122"/>
              </a:rPr>
              <a:t>文件中的各项更新操作，使得内存中的</a:t>
            </a:r>
            <a:r>
              <a:rPr lang="en-US" altLang="zh-CN" sz="2800" b="1" dirty="0">
                <a:latin typeface="Arial" panose="020B0604020202020204" pitchFamily="34" charset="0"/>
                <a:ea typeface="宋体" panose="02010600030101010101" pitchFamily="2" charset="-122"/>
              </a:rPr>
              <a:t>FsImage</a:t>
            </a:r>
            <a:r>
              <a:rPr lang="zh-CN" altLang="en-US" sz="2800" b="1" dirty="0">
                <a:latin typeface="Arial" panose="020B0604020202020204" pitchFamily="34" charset="0"/>
                <a:ea typeface="宋体" panose="02010600030101010101" pitchFamily="2" charset="-122"/>
              </a:rPr>
              <a:t>保持最新；这个过程就是</a:t>
            </a:r>
            <a:r>
              <a:rPr lang="en-US" altLang="zh-CN" sz="2800" b="1" dirty="0">
                <a:latin typeface="Arial" panose="020B0604020202020204" pitchFamily="34" charset="0"/>
                <a:ea typeface="宋体" panose="02010600030101010101" pitchFamily="2" charset="-122"/>
              </a:rPr>
              <a:t>EditLog</a:t>
            </a:r>
            <a:r>
              <a:rPr lang="zh-CN" altLang="en-US" sz="2800" b="1" dirty="0">
                <a:latin typeface="Arial" panose="020B0604020202020204" pitchFamily="34" charset="0"/>
                <a:ea typeface="宋体" panose="02010600030101010101" pitchFamily="2" charset="-122"/>
              </a:rPr>
              <a:t>和</a:t>
            </a:r>
            <a:r>
              <a:rPr lang="en-US" altLang="zh-CN" sz="2800" b="1" dirty="0">
                <a:latin typeface="Arial" panose="020B0604020202020204" pitchFamily="34" charset="0"/>
                <a:ea typeface="宋体" panose="02010600030101010101" pitchFamily="2" charset="-122"/>
              </a:rPr>
              <a:t>FsImage</a:t>
            </a:r>
            <a:r>
              <a:rPr lang="zh-CN" altLang="en-US" sz="2800" b="1" dirty="0">
                <a:latin typeface="Arial" panose="020B0604020202020204" pitchFamily="34" charset="0"/>
                <a:ea typeface="宋体" panose="02010600030101010101" pitchFamily="2" charset="-122"/>
              </a:rPr>
              <a:t>文件合并；</a:t>
            </a:r>
            <a:endParaRPr lang="zh-CN" altLang="en-US" sz="2800" b="1" dirty="0">
              <a:latin typeface="Arial" panose="020B0604020202020204" pitchFamily="34" charset="0"/>
              <a:ea typeface="宋体" panose="02010600030101010101" pitchFamily="2" charset="-122"/>
            </a:endParaRPr>
          </a:p>
        </p:txBody>
      </p:sp>
      <p:sp>
        <p:nvSpPr>
          <p:cNvPr id="25601" name="标题 1"/>
          <p:cNvSpPr>
            <a:spLocks noGrp="1"/>
          </p:cNvSpPr>
          <p:nvPr>
            <p:ph type="title"/>
            <p:custDataLst>
              <p:tags r:id="rId2"/>
            </p:custDataLst>
          </p:nvPr>
        </p:nvSpPr>
        <p:spPr/>
        <p:txBody>
          <a:bodyPr vert="horz" wrap="square" lIns="91440" tIns="45720" rIns="91440" bIns="45720" anchor="ctr" anchorCtr="0"/>
          <a:p>
            <a:r>
              <a:rPr lang="en-US" altLang="zh-CN" b="1" dirty="0"/>
              <a:t>3.3.3	 </a:t>
            </a:r>
            <a:r>
              <a:rPr lang="zh-CN" altLang="en-US" b="1" dirty="0"/>
              <a:t>第二名称节点</a:t>
            </a:r>
            <a:endParaRPr lang="zh-CN"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9698" name="Picture 2" descr="fsimage_edits"/>
          <p:cNvPicPr>
            <a:picLocks noChangeAspect="1"/>
          </p:cNvPicPr>
          <p:nvPr/>
        </p:nvPicPr>
        <p:blipFill>
          <a:blip r:embed="rId1"/>
          <a:stretch>
            <a:fillRect/>
          </a:stretch>
        </p:blipFill>
        <p:spPr>
          <a:xfrm>
            <a:off x="228600" y="1219200"/>
            <a:ext cx="4876800" cy="5292725"/>
          </a:xfrm>
          <a:prstGeom prst="rect">
            <a:avLst/>
          </a:prstGeom>
          <a:noFill/>
          <a:ln w="9525">
            <a:noFill/>
          </a:ln>
        </p:spPr>
      </p:pic>
      <p:sp>
        <p:nvSpPr>
          <p:cNvPr id="29699" name="矩形 3"/>
          <p:cNvSpPr/>
          <p:nvPr/>
        </p:nvSpPr>
        <p:spPr>
          <a:xfrm>
            <a:off x="5257800" y="1068705"/>
            <a:ext cx="3581400" cy="4399915"/>
          </a:xfrm>
          <a:prstGeom prst="rect">
            <a:avLst/>
          </a:prstGeom>
          <a:noFill/>
          <a:ln w="9525">
            <a:noFill/>
          </a:ln>
        </p:spPr>
        <p:txBody>
          <a:bodyPr anchor="t" anchorCtr="0">
            <a:spAutoFit/>
          </a:bodyPr>
          <a:p>
            <a:pPr algn="just" eaLnBrk="0" hangingPunct="0">
              <a:lnSpc>
                <a:spcPct val="200000"/>
              </a:lnSpc>
            </a:pPr>
            <a:r>
              <a:rPr lang="en-US" altLang="zh-CN" sz="2800" b="1" dirty="0">
                <a:latin typeface="Arial" panose="020B0604020202020204" pitchFamily="34" charset="0"/>
                <a:ea typeface="宋体" panose="02010600030101010101" pitchFamily="2" charset="-122"/>
              </a:rPr>
              <a:t>4.SecondaryNameNode</a:t>
            </a:r>
            <a:r>
              <a:rPr lang="zh-CN" altLang="en-US" sz="2800" b="1" dirty="0">
                <a:latin typeface="Arial" panose="020B0604020202020204" pitchFamily="34" charset="0"/>
                <a:ea typeface="宋体" panose="02010600030101010101" pitchFamily="2" charset="-122"/>
              </a:rPr>
              <a:t>执行完操作</a:t>
            </a:r>
            <a:r>
              <a:rPr lang="en-US" altLang="zh-CN" sz="2800" b="1" dirty="0">
                <a:latin typeface="Arial" panose="020B0604020202020204" pitchFamily="34" charset="0"/>
                <a:ea typeface="宋体" panose="02010600030101010101" pitchFamily="2" charset="-122"/>
              </a:rPr>
              <a:t>3</a:t>
            </a:r>
            <a:r>
              <a:rPr lang="zh-CN" altLang="en-US" sz="2800" b="1" dirty="0">
                <a:latin typeface="Arial" panose="020B0604020202020204" pitchFamily="34" charset="0"/>
                <a:ea typeface="宋体" panose="02010600030101010101" pitchFamily="2" charset="-122"/>
              </a:rPr>
              <a:t>后，通过</a:t>
            </a:r>
            <a:r>
              <a:rPr lang="en-US" altLang="zh-CN" sz="2800" b="1" dirty="0">
                <a:latin typeface="Arial" panose="020B0604020202020204" pitchFamily="34" charset="0"/>
                <a:ea typeface="宋体" panose="02010600030101010101" pitchFamily="2" charset="-122"/>
              </a:rPr>
              <a:t>post</a:t>
            </a:r>
            <a:r>
              <a:rPr lang="zh-CN" altLang="en-US" sz="2800" b="1" dirty="0">
                <a:latin typeface="Arial" panose="020B0604020202020204" pitchFamily="34" charset="0"/>
                <a:ea typeface="宋体" panose="02010600030101010101" pitchFamily="2" charset="-122"/>
              </a:rPr>
              <a:t>方式将新的</a:t>
            </a:r>
            <a:r>
              <a:rPr lang="en-US" altLang="zh-CN" sz="2800" b="1" dirty="0">
                <a:latin typeface="Arial" panose="020B0604020202020204" pitchFamily="34" charset="0"/>
                <a:ea typeface="宋体" panose="02010600030101010101" pitchFamily="2" charset="-122"/>
              </a:rPr>
              <a:t>FsImage</a:t>
            </a:r>
            <a:r>
              <a:rPr lang="zh-CN" altLang="en-US" sz="2800" b="1" dirty="0">
                <a:latin typeface="Arial" panose="020B0604020202020204" pitchFamily="34" charset="0"/>
                <a:ea typeface="宋体" panose="02010600030101010101" pitchFamily="2" charset="-122"/>
              </a:rPr>
              <a:t>文件发送到</a:t>
            </a:r>
            <a:r>
              <a:rPr lang="en-US" altLang="zh-CN" sz="2800" b="1" dirty="0">
                <a:latin typeface="Arial" panose="020B0604020202020204" pitchFamily="34" charset="0"/>
                <a:ea typeface="宋体" panose="02010600030101010101" pitchFamily="2" charset="-122"/>
              </a:rPr>
              <a:t>NameNode</a:t>
            </a:r>
            <a:r>
              <a:rPr lang="zh-CN" altLang="en-US" sz="2800" b="1" dirty="0">
                <a:latin typeface="Arial" panose="020B0604020202020204" pitchFamily="34" charset="0"/>
                <a:ea typeface="宋体" panose="02010600030101010101" pitchFamily="2" charset="-122"/>
              </a:rPr>
              <a:t>节点上；</a:t>
            </a:r>
            <a:endParaRPr lang="en-US" altLang="zh-CN" sz="2800" b="1" dirty="0">
              <a:latin typeface="Arial" panose="020B0604020202020204" pitchFamily="34" charset="0"/>
              <a:ea typeface="宋体" panose="02010600030101010101" pitchFamily="2" charset="-122"/>
            </a:endParaRPr>
          </a:p>
        </p:txBody>
      </p:sp>
      <p:sp>
        <p:nvSpPr>
          <p:cNvPr id="25601" name="标题 1"/>
          <p:cNvSpPr>
            <a:spLocks noGrp="1"/>
          </p:cNvSpPr>
          <p:nvPr>
            <p:ph type="title"/>
            <p:custDataLst>
              <p:tags r:id="rId2"/>
            </p:custDataLst>
          </p:nvPr>
        </p:nvSpPr>
        <p:spPr/>
        <p:txBody>
          <a:bodyPr vert="horz" wrap="square" lIns="91440" tIns="45720" rIns="91440" bIns="45720" anchor="ctr" anchorCtr="0"/>
          <a:p>
            <a:r>
              <a:rPr lang="en-US" altLang="zh-CN" b="1" dirty="0"/>
              <a:t>3.3.3	 </a:t>
            </a:r>
            <a:r>
              <a:rPr lang="zh-CN" altLang="en-US" b="1" dirty="0"/>
              <a:t>第二名称节点</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7" name="标题 2"/>
          <p:cNvSpPr>
            <a:spLocks noGrp="1"/>
          </p:cNvSpPr>
          <p:nvPr>
            <p:ph type="title"/>
          </p:nvPr>
        </p:nvSpPr>
        <p:spPr/>
        <p:txBody>
          <a:bodyPr vert="horz" wrap="square" lIns="91440" tIns="45720" rIns="91440" bIns="45720" anchor="ctr" anchorCtr="0"/>
          <a:p>
            <a:r>
              <a:rPr lang="zh-CN" altLang="en-US" dirty="0"/>
              <a:t>提纲</a:t>
            </a:r>
            <a:endParaRPr lang="zh-CN" altLang="en-US" dirty="0"/>
          </a:p>
        </p:txBody>
      </p:sp>
      <p:sp>
        <p:nvSpPr>
          <p:cNvPr id="9218" name="Text Box 6"/>
          <p:cNvSpPr txBox="1"/>
          <p:nvPr/>
        </p:nvSpPr>
        <p:spPr>
          <a:xfrm>
            <a:off x="609600" y="1066800"/>
            <a:ext cx="5105400" cy="5262245"/>
          </a:xfrm>
          <a:prstGeom prst="rect">
            <a:avLst/>
          </a:prstGeom>
          <a:noFill/>
          <a:ln w="9525">
            <a:noFill/>
          </a:ln>
        </p:spPr>
        <p:txBody>
          <a:bodyPr anchor="t" anchorCtr="0">
            <a:spAutoFit/>
          </a:bodyPr>
          <a:p>
            <a:pPr>
              <a:lnSpc>
                <a:spcPct val="200000"/>
              </a:lnSpc>
              <a:buFontTx/>
            </a:pPr>
            <a:r>
              <a:rPr lang="en-US" altLang="zh-CN" sz="2400" b="1" dirty="0">
                <a:solidFill>
                  <a:srgbClr val="000000"/>
                </a:solidFill>
                <a:latin typeface="Arial" panose="020B0604020202020204" pitchFamily="34" charset="0"/>
                <a:ea typeface="黑体" panose="02010609060101010101" pitchFamily="49" charset="-122"/>
              </a:rPr>
              <a:t>3.1 </a:t>
            </a:r>
            <a:r>
              <a:rPr lang="zh-CN" altLang="en-US" sz="2400" b="1" dirty="0">
                <a:solidFill>
                  <a:srgbClr val="000000"/>
                </a:solidFill>
                <a:latin typeface="Arial" panose="020B0604020202020204" pitchFamily="34" charset="0"/>
                <a:ea typeface="黑体" panose="02010609060101010101" pitchFamily="49" charset="-122"/>
              </a:rPr>
              <a:t>分布式文件系统</a:t>
            </a:r>
            <a:endParaRPr lang="zh-CN" altLang="en-US" sz="2400" b="1" dirty="0">
              <a:solidFill>
                <a:srgbClr val="000000"/>
              </a:solidFill>
              <a:latin typeface="Arial" panose="020B0604020202020204" pitchFamily="34" charset="0"/>
              <a:ea typeface="黑体" panose="02010609060101010101" pitchFamily="49" charset="-122"/>
            </a:endParaRPr>
          </a:p>
          <a:p>
            <a:pPr>
              <a:lnSpc>
                <a:spcPct val="200000"/>
              </a:lnSpc>
              <a:buFontTx/>
            </a:pPr>
            <a:r>
              <a:rPr lang="en-US" altLang="zh-CN" sz="2400" b="1" dirty="0">
                <a:solidFill>
                  <a:srgbClr val="000000"/>
                </a:solidFill>
                <a:latin typeface="Arial" panose="020B0604020202020204" pitchFamily="34" charset="0"/>
                <a:ea typeface="黑体" panose="02010609060101010101" pitchFamily="49" charset="-122"/>
              </a:rPr>
              <a:t>3.2 HDFS</a:t>
            </a:r>
            <a:r>
              <a:rPr lang="zh-CN" altLang="en-US" sz="2400" b="1" dirty="0">
                <a:solidFill>
                  <a:srgbClr val="000000"/>
                </a:solidFill>
                <a:latin typeface="Arial" panose="020B0604020202020204" pitchFamily="34" charset="0"/>
                <a:ea typeface="黑体" panose="02010609060101010101" pitchFamily="49" charset="-122"/>
              </a:rPr>
              <a:t>简介</a:t>
            </a:r>
            <a:endParaRPr lang="zh-CN" altLang="en-US" sz="2400" b="1" dirty="0">
              <a:solidFill>
                <a:srgbClr val="000000"/>
              </a:solidFill>
              <a:latin typeface="Arial" panose="020B0604020202020204" pitchFamily="34" charset="0"/>
              <a:ea typeface="黑体" panose="02010609060101010101" pitchFamily="49" charset="-122"/>
            </a:endParaRPr>
          </a:p>
          <a:p>
            <a:pPr>
              <a:lnSpc>
                <a:spcPct val="200000"/>
              </a:lnSpc>
              <a:buFontTx/>
            </a:pPr>
            <a:r>
              <a:rPr lang="en-US" altLang="zh-CN" sz="2400" b="1" dirty="0">
                <a:solidFill>
                  <a:srgbClr val="000000"/>
                </a:solidFill>
                <a:latin typeface="Arial" panose="020B0604020202020204" pitchFamily="34" charset="0"/>
                <a:ea typeface="黑体" panose="02010609060101010101" pitchFamily="49" charset="-122"/>
              </a:rPr>
              <a:t>3.3 HDFS</a:t>
            </a:r>
            <a:r>
              <a:rPr lang="zh-CN" altLang="en-US" sz="2400" b="1" dirty="0">
                <a:solidFill>
                  <a:srgbClr val="000000"/>
                </a:solidFill>
                <a:latin typeface="Arial" panose="020B0604020202020204" pitchFamily="34" charset="0"/>
                <a:ea typeface="黑体" panose="02010609060101010101" pitchFamily="49" charset="-122"/>
              </a:rPr>
              <a:t>的相关概念</a:t>
            </a:r>
            <a:endParaRPr lang="zh-CN" altLang="en-US" sz="2400" b="1" dirty="0">
              <a:solidFill>
                <a:srgbClr val="000000"/>
              </a:solidFill>
              <a:latin typeface="Arial" panose="020B0604020202020204" pitchFamily="34" charset="0"/>
              <a:ea typeface="黑体" panose="02010609060101010101" pitchFamily="49" charset="-122"/>
              <a:sym typeface="Arial" panose="020B0604020202020204" pitchFamily="34" charset="0"/>
            </a:endParaRPr>
          </a:p>
          <a:p>
            <a:pPr>
              <a:lnSpc>
                <a:spcPct val="200000"/>
              </a:lnSpc>
              <a:buFontTx/>
            </a:pPr>
            <a:r>
              <a:rPr lang="en-US" altLang="zh-CN" sz="2400" b="1" dirty="0">
                <a:solidFill>
                  <a:srgbClr val="000000"/>
                </a:solidFill>
                <a:latin typeface="Arial" panose="020B0604020202020204" pitchFamily="34" charset="0"/>
                <a:ea typeface="黑体" panose="02010609060101010101" pitchFamily="49" charset="-122"/>
              </a:rPr>
              <a:t>3.4 HDFS</a:t>
            </a:r>
            <a:r>
              <a:rPr lang="zh-CN" altLang="en-US" sz="2400" b="1" dirty="0">
                <a:solidFill>
                  <a:srgbClr val="000000"/>
                </a:solidFill>
                <a:latin typeface="Arial" panose="020B0604020202020204" pitchFamily="34" charset="0"/>
                <a:ea typeface="黑体" panose="02010609060101010101" pitchFamily="49" charset="-122"/>
              </a:rPr>
              <a:t>体系结构</a:t>
            </a:r>
            <a:endParaRPr lang="zh-CN" altLang="en-US" sz="2400" b="1" dirty="0">
              <a:solidFill>
                <a:srgbClr val="000000"/>
              </a:solidFill>
              <a:latin typeface="Arial" panose="020B0604020202020204" pitchFamily="34" charset="0"/>
              <a:ea typeface="黑体" panose="02010609060101010101" pitchFamily="49" charset="-122"/>
            </a:endParaRPr>
          </a:p>
          <a:p>
            <a:pPr>
              <a:lnSpc>
                <a:spcPct val="200000"/>
              </a:lnSpc>
              <a:buFontTx/>
            </a:pPr>
            <a:r>
              <a:rPr lang="en-US" altLang="zh-CN" sz="2400" b="1" dirty="0">
                <a:solidFill>
                  <a:srgbClr val="000000"/>
                </a:solidFill>
                <a:latin typeface="Arial" panose="020B0604020202020204" pitchFamily="34" charset="0"/>
                <a:ea typeface="黑体" panose="02010609060101010101" pitchFamily="49" charset="-122"/>
              </a:rPr>
              <a:t>3.5 HDFS</a:t>
            </a:r>
            <a:r>
              <a:rPr lang="zh-CN" altLang="en-US" sz="2400" b="1" dirty="0">
                <a:solidFill>
                  <a:srgbClr val="000000"/>
                </a:solidFill>
                <a:latin typeface="Arial" panose="020B0604020202020204" pitchFamily="34" charset="0"/>
                <a:ea typeface="黑体" panose="02010609060101010101" pitchFamily="49" charset="-122"/>
              </a:rPr>
              <a:t>的存储原理</a:t>
            </a:r>
            <a:endParaRPr lang="zh-CN" altLang="en-US" sz="2400" b="1" dirty="0">
              <a:solidFill>
                <a:srgbClr val="000000"/>
              </a:solidFill>
              <a:latin typeface="Arial" panose="020B0604020202020204" pitchFamily="34" charset="0"/>
              <a:ea typeface="黑体" panose="02010609060101010101" pitchFamily="49" charset="-122"/>
            </a:endParaRPr>
          </a:p>
          <a:p>
            <a:pPr>
              <a:lnSpc>
                <a:spcPct val="200000"/>
              </a:lnSpc>
              <a:buFontTx/>
            </a:pPr>
            <a:r>
              <a:rPr lang="en-US" altLang="zh-CN" sz="2400" b="1" dirty="0">
                <a:solidFill>
                  <a:srgbClr val="000000"/>
                </a:solidFill>
                <a:latin typeface="Arial" panose="020B0604020202020204" pitchFamily="34" charset="0"/>
                <a:ea typeface="黑体" panose="02010609060101010101" pitchFamily="49" charset="-122"/>
              </a:rPr>
              <a:t>3.6 HDFS</a:t>
            </a:r>
            <a:r>
              <a:rPr lang="zh-CN" altLang="en-US" sz="2400" b="1" dirty="0">
                <a:solidFill>
                  <a:srgbClr val="000000"/>
                </a:solidFill>
                <a:latin typeface="Arial" panose="020B0604020202020204" pitchFamily="34" charset="0"/>
                <a:ea typeface="黑体" panose="02010609060101010101" pitchFamily="49" charset="-122"/>
              </a:rPr>
              <a:t>的数据读写过程</a:t>
            </a:r>
            <a:endParaRPr lang="zh-CN" altLang="en-US" sz="2400" b="1" dirty="0">
              <a:solidFill>
                <a:srgbClr val="000000"/>
              </a:solidFill>
              <a:latin typeface="Arial" panose="020B0604020202020204" pitchFamily="34" charset="0"/>
              <a:ea typeface="黑体" panose="02010609060101010101" pitchFamily="49" charset="-122"/>
            </a:endParaRPr>
          </a:p>
          <a:p>
            <a:pPr>
              <a:lnSpc>
                <a:spcPct val="200000"/>
              </a:lnSpc>
              <a:buFontTx/>
            </a:pPr>
            <a:r>
              <a:rPr lang="en-US" altLang="zh-CN" sz="2400" b="1" dirty="0">
                <a:solidFill>
                  <a:srgbClr val="000000"/>
                </a:solidFill>
                <a:latin typeface="Arial" panose="020B0604020202020204" pitchFamily="34" charset="0"/>
                <a:ea typeface="黑体" panose="02010609060101010101" pitchFamily="49" charset="-122"/>
              </a:rPr>
              <a:t>3.7 HDFS</a:t>
            </a:r>
            <a:r>
              <a:rPr lang="zh-CN" altLang="en-US" sz="2400" b="1" dirty="0">
                <a:solidFill>
                  <a:srgbClr val="000000"/>
                </a:solidFill>
                <a:latin typeface="Arial" panose="020B0604020202020204" pitchFamily="34" charset="0"/>
                <a:ea typeface="黑体" panose="02010609060101010101" pitchFamily="49" charset="-122"/>
              </a:rPr>
              <a:t>编程实践</a:t>
            </a:r>
            <a:endParaRPr lang="zh-CN" altLang="en-US" sz="2400" b="1" dirty="0">
              <a:latin typeface="Arial" panose="020B0604020202020204" pitchFamily="34" charset="0"/>
              <a:ea typeface="宋体" panose="02010600030101010101" pitchFamily="2" charset="-122"/>
            </a:endParaRPr>
          </a:p>
        </p:txBody>
      </p:sp>
      <p:graphicFrame>
        <p:nvGraphicFramePr>
          <p:cNvPr id="9219" name="Object 5"/>
          <p:cNvGraphicFramePr>
            <a:graphicFrameLocks noChangeAspect="1"/>
          </p:cNvGraphicFramePr>
          <p:nvPr/>
        </p:nvGraphicFramePr>
        <p:xfrm>
          <a:off x="6019800" y="1066800"/>
          <a:ext cx="3124200" cy="5562600"/>
        </p:xfrm>
        <a:graphic>
          <a:graphicData uri="http://schemas.openxmlformats.org/presentationml/2006/ole">
            <mc:AlternateContent xmlns:mc="http://schemas.openxmlformats.org/markup-compatibility/2006">
              <mc:Choice xmlns:v="urn:schemas-microsoft-com:vml" Requires="v">
                <p:oleObj spid="_x0000_s3076" name="" r:id="rId1" imgW="4762500" imgH="6505575" progId="">
                  <p:embed/>
                </p:oleObj>
              </mc:Choice>
              <mc:Fallback>
                <p:oleObj name="" r:id="rId1" imgW="4762500" imgH="6505575" progId="">
                  <p:embed/>
                  <p:pic>
                    <p:nvPicPr>
                      <p:cNvPr id="0" name="图片 3075"/>
                      <p:cNvPicPr/>
                      <p:nvPr/>
                    </p:nvPicPr>
                    <p:blipFill>
                      <a:blip r:embed="rId2"/>
                      <a:stretch>
                        <a:fillRect/>
                      </a:stretch>
                    </p:blipFill>
                    <p:spPr>
                      <a:xfrm>
                        <a:off x="6019800" y="1066800"/>
                        <a:ext cx="3124200" cy="5562600"/>
                      </a:xfrm>
                      <a:prstGeom prst="rect">
                        <a:avLst/>
                      </a:prstGeom>
                      <a:noFill/>
                      <a:ln w="38100">
                        <a:noFill/>
                        <a:miter/>
                      </a:ln>
                    </p:spPr>
                  </p:pic>
                </p:oleObj>
              </mc:Fallback>
            </mc:AlternateContent>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0722" name="Picture 2" descr="fsimage_edits"/>
          <p:cNvPicPr>
            <a:picLocks noChangeAspect="1"/>
          </p:cNvPicPr>
          <p:nvPr/>
        </p:nvPicPr>
        <p:blipFill>
          <a:blip r:embed="rId1"/>
          <a:stretch>
            <a:fillRect/>
          </a:stretch>
        </p:blipFill>
        <p:spPr>
          <a:xfrm>
            <a:off x="228600" y="1219200"/>
            <a:ext cx="4876800" cy="5292725"/>
          </a:xfrm>
          <a:prstGeom prst="rect">
            <a:avLst/>
          </a:prstGeom>
          <a:noFill/>
          <a:ln w="9525">
            <a:noFill/>
          </a:ln>
        </p:spPr>
      </p:pic>
      <p:sp>
        <p:nvSpPr>
          <p:cNvPr id="30723" name="矩形 3"/>
          <p:cNvSpPr/>
          <p:nvPr/>
        </p:nvSpPr>
        <p:spPr>
          <a:xfrm>
            <a:off x="5257800" y="1144270"/>
            <a:ext cx="3581400" cy="5128895"/>
          </a:xfrm>
          <a:prstGeom prst="rect">
            <a:avLst/>
          </a:prstGeom>
          <a:noFill/>
          <a:ln w="9525">
            <a:noFill/>
          </a:ln>
        </p:spPr>
        <p:txBody>
          <a:bodyPr anchor="t" anchorCtr="0">
            <a:spAutoFit/>
          </a:bodyPr>
          <a:p>
            <a:pPr algn="just" eaLnBrk="0" hangingPunct="0">
              <a:lnSpc>
                <a:spcPct val="130000"/>
              </a:lnSpc>
            </a:pPr>
            <a:r>
              <a:rPr lang="en-US" altLang="zh-CN" sz="2800" b="1" dirty="0">
                <a:latin typeface="Arial" panose="020B0604020202020204" pitchFamily="34" charset="0"/>
                <a:ea typeface="宋体" panose="02010600030101010101" pitchFamily="2" charset="-122"/>
              </a:rPr>
              <a:t>5.NameNode</a:t>
            </a:r>
            <a:r>
              <a:rPr lang="zh-CN" altLang="en-US" sz="2800" b="1" dirty="0">
                <a:latin typeface="Arial" panose="020B0604020202020204" pitchFamily="34" charset="0"/>
                <a:ea typeface="宋体" panose="02010600030101010101" pitchFamily="2" charset="-122"/>
              </a:rPr>
              <a:t>将从</a:t>
            </a:r>
            <a:r>
              <a:rPr lang="en-US" altLang="zh-CN" sz="2800" b="1" dirty="0">
                <a:latin typeface="Arial" panose="020B0604020202020204" pitchFamily="34" charset="0"/>
                <a:ea typeface="宋体" panose="02010600030101010101" pitchFamily="2" charset="-122"/>
              </a:rPr>
              <a:t>SecondaryNameNode</a:t>
            </a:r>
            <a:r>
              <a:rPr lang="zh-CN" altLang="en-US" sz="2800" b="1" dirty="0">
                <a:latin typeface="Arial" panose="020B0604020202020204" pitchFamily="34" charset="0"/>
                <a:ea typeface="宋体" panose="02010600030101010101" pitchFamily="2" charset="-122"/>
              </a:rPr>
              <a:t>接收到的新的</a:t>
            </a:r>
            <a:r>
              <a:rPr lang="en-US" altLang="zh-CN" sz="2800" b="1" dirty="0">
                <a:latin typeface="Arial" panose="020B0604020202020204" pitchFamily="34" charset="0"/>
                <a:ea typeface="宋体" panose="02010600030101010101" pitchFamily="2" charset="-122"/>
              </a:rPr>
              <a:t>FsImage</a:t>
            </a:r>
            <a:r>
              <a:rPr lang="zh-CN" altLang="en-US" sz="2800" b="1" dirty="0">
                <a:latin typeface="Arial" panose="020B0604020202020204" pitchFamily="34" charset="0"/>
                <a:ea typeface="宋体" panose="02010600030101010101" pitchFamily="2" charset="-122"/>
              </a:rPr>
              <a:t>替换旧的</a:t>
            </a:r>
            <a:r>
              <a:rPr lang="en-US" altLang="zh-CN" sz="2800" b="1" dirty="0">
                <a:latin typeface="Arial" panose="020B0604020202020204" pitchFamily="34" charset="0"/>
                <a:ea typeface="宋体" panose="02010600030101010101" pitchFamily="2" charset="-122"/>
              </a:rPr>
              <a:t>FsImage</a:t>
            </a:r>
            <a:r>
              <a:rPr lang="zh-CN" altLang="en-US" sz="2800" b="1" dirty="0">
                <a:latin typeface="Arial" panose="020B0604020202020204" pitchFamily="34" charset="0"/>
                <a:ea typeface="宋体" panose="02010600030101010101" pitchFamily="2" charset="-122"/>
              </a:rPr>
              <a:t>文件，同时将</a:t>
            </a:r>
            <a:r>
              <a:rPr lang="en-US" altLang="zh-CN" sz="2800" b="1" dirty="0">
                <a:latin typeface="Arial" panose="020B0604020202020204" pitchFamily="34" charset="0"/>
                <a:ea typeface="宋体" panose="02010600030101010101" pitchFamily="2" charset="-122"/>
              </a:rPr>
              <a:t>edit.new</a:t>
            </a:r>
            <a:r>
              <a:rPr lang="zh-CN" altLang="en-US" sz="2800" b="1" dirty="0">
                <a:latin typeface="Arial" panose="020B0604020202020204" pitchFamily="34" charset="0"/>
                <a:ea typeface="宋体" panose="02010600030101010101" pitchFamily="2" charset="-122"/>
              </a:rPr>
              <a:t>替换</a:t>
            </a:r>
            <a:r>
              <a:rPr lang="en-US" altLang="zh-CN" sz="2800" b="1" dirty="0">
                <a:latin typeface="Arial" panose="020B0604020202020204" pitchFamily="34" charset="0"/>
                <a:ea typeface="宋体" panose="02010600030101010101" pitchFamily="2" charset="-122"/>
              </a:rPr>
              <a:t>EditLog</a:t>
            </a:r>
            <a:r>
              <a:rPr lang="zh-CN" altLang="en-US" sz="2800" b="1" dirty="0">
                <a:latin typeface="Arial" panose="020B0604020202020204" pitchFamily="34" charset="0"/>
                <a:ea typeface="宋体" panose="02010600030101010101" pitchFamily="2" charset="-122"/>
              </a:rPr>
              <a:t>文件，通过这个过程</a:t>
            </a:r>
            <a:r>
              <a:rPr lang="en-US" altLang="zh-CN" sz="2800" b="1" dirty="0">
                <a:latin typeface="Arial" panose="020B0604020202020204" pitchFamily="34" charset="0"/>
                <a:ea typeface="宋体" panose="02010600030101010101" pitchFamily="2" charset="-122"/>
              </a:rPr>
              <a:t>EditLog</a:t>
            </a:r>
            <a:r>
              <a:rPr lang="zh-CN" altLang="en-US" sz="2800" b="1" dirty="0">
                <a:latin typeface="Arial" panose="020B0604020202020204" pitchFamily="34" charset="0"/>
                <a:ea typeface="宋体" panose="02010600030101010101" pitchFamily="2" charset="-122"/>
              </a:rPr>
              <a:t>就变小了。</a:t>
            </a:r>
            <a:endParaRPr lang="en-US" altLang="zh-CN" sz="2800" b="1" dirty="0">
              <a:latin typeface="Arial" panose="020B0604020202020204" pitchFamily="34" charset="0"/>
              <a:ea typeface="宋体" panose="02010600030101010101" pitchFamily="2" charset="-122"/>
            </a:endParaRPr>
          </a:p>
        </p:txBody>
      </p:sp>
      <p:sp>
        <p:nvSpPr>
          <p:cNvPr id="25601" name="标题 1"/>
          <p:cNvSpPr>
            <a:spLocks noGrp="1"/>
          </p:cNvSpPr>
          <p:nvPr>
            <p:ph type="title"/>
            <p:custDataLst>
              <p:tags r:id="rId2"/>
            </p:custDataLst>
          </p:nvPr>
        </p:nvSpPr>
        <p:spPr/>
        <p:txBody>
          <a:bodyPr vert="horz" wrap="square" lIns="91440" tIns="45720" rIns="91440" bIns="45720" anchor="ctr" anchorCtr="0"/>
          <a:p>
            <a:r>
              <a:rPr lang="en-US" altLang="zh-CN" b="1" dirty="0"/>
              <a:t>3.3.3	 </a:t>
            </a:r>
            <a:r>
              <a:rPr lang="zh-CN" altLang="en-US" b="1" dirty="0"/>
              <a:t>第二名称节点</a:t>
            </a:r>
            <a:endParaRPr lang="zh-CN"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5" name="Rectangle 2"/>
          <p:cNvSpPr>
            <a:spLocks noGrp="1"/>
          </p:cNvSpPr>
          <p:nvPr>
            <p:ph type="title"/>
          </p:nvPr>
        </p:nvSpPr>
        <p:spPr/>
        <p:txBody>
          <a:bodyPr vert="horz" wrap="square" lIns="91440" tIns="45720" rIns="91440" bIns="45720" anchor="ctr" anchorCtr="0"/>
          <a:p>
            <a:r>
              <a:rPr lang="en-US" altLang="zh-CN" b="1" dirty="0"/>
              <a:t>3.3.4	 </a:t>
            </a:r>
            <a:r>
              <a:rPr lang="zh-CN" altLang="en-US" b="1" dirty="0"/>
              <a:t>数据节点</a:t>
            </a:r>
            <a:endParaRPr lang="zh-CN" altLang="en-US" b="1" dirty="0"/>
          </a:p>
        </p:txBody>
      </p:sp>
      <p:sp>
        <p:nvSpPr>
          <p:cNvPr id="31746" name="文本框 5"/>
          <p:cNvSpPr txBox="1"/>
          <p:nvPr/>
        </p:nvSpPr>
        <p:spPr>
          <a:xfrm>
            <a:off x="400050" y="1148080"/>
            <a:ext cx="8356600" cy="5000625"/>
          </a:xfrm>
          <a:prstGeom prst="rect">
            <a:avLst/>
          </a:prstGeom>
          <a:noFill/>
          <a:ln w="9525">
            <a:noFill/>
          </a:ln>
        </p:spPr>
        <p:txBody>
          <a:bodyPr wrap="square" anchor="t" anchorCtr="0">
            <a:spAutoFit/>
          </a:bodyPr>
          <a:p>
            <a:pPr marL="457200" indent="-457200" algn="just">
              <a:lnSpc>
                <a:spcPct val="190000"/>
              </a:lnSpc>
              <a:buFont typeface="Wingdings" panose="05000000000000000000" charset="0"/>
              <a:buChar char="l"/>
            </a:pPr>
            <a:r>
              <a:rPr lang="zh-CN" altLang="en-US" sz="2800" b="1" dirty="0">
                <a:solidFill>
                  <a:srgbClr val="FF0000"/>
                </a:solidFill>
                <a:latin typeface="微软雅黑" panose="020B0503020204020204" charset="-122"/>
                <a:ea typeface="微软雅黑" panose="020B0503020204020204" charset="-122"/>
              </a:rPr>
              <a:t>数据节点</a:t>
            </a:r>
            <a:r>
              <a:rPr lang="zh-CN" altLang="en-US" sz="2800" b="1" dirty="0">
                <a:latin typeface="Arial" panose="020B0604020202020204" pitchFamily="34" charset="0"/>
                <a:ea typeface="宋体" panose="02010600030101010101" pitchFamily="2" charset="-122"/>
              </a:rPr>
              <a:t>是分布式文件系统</a:t>
            </a:r>
            <a:r>
              <a:rPr lang="en-US" altLang="zh-CN" sz="2800" b="1" dirty="0">
                <a:latin typeface="Arial" panose="020B0604020202020204" pitchFamily="34" charset="0"/>
                <a:ea typeface="宋体" panose="02010600030101010101" pitchFamily="2" charset="-122"/>
              </a:rPr>
              <a:t>HDFS</a:t>
            </a:r>
            <a:r>
              <a:rPr lang="zh-CN" altLang="en-US" sz="2800" b="1" dirty="0">
                <a:latin typeface="Arial" panose="020B0604020202020204" pitchFamily="34" charset="0"/>
                <a:ea typeface="宋体" panose="02010600030101010101" pitchFamily="2" charset="-122"/>
              </a:rPr>
              <a:t>的</a:t>
            </a:r>
            <a:r>
              <a:rPr lang="zh-CN" altLang="en-US" sz="2800" b="1" dirty="0">
                <a:solidFill>
                  <a:srgbClr val="FF0000"/>
                </a:solidFill>
                <a:latin typeface="微软雅黑" panose="020B0503020204020204" charset="-122"/>
                <a:ea typeface="微软雅黑" panose="020B0503020204020204" charset="-122"/>
              </a:rPr>
              <a:t>工作节点</a:t>
            </a:r>
            <a:r>
              <a:rPr lang="zh-CN" altLang="en-US" sz="2800" b="1" dirty="0">
                <a:latin typeface="Arial" panose="020B0604020202020204" pitchFamily="34" charset="0"/>
                <a:ea typeface="宋体" panose="02010600030101010101" pitchFamily="2" charset="-122"/>
              </a:rPr>
              <a:t>，负责</a:t>
            </a:r>
            <a:r>
              <a:rPr lang="zh-CN" altLang="en-US" sz="2800" b="1" dirty="0">
                <a:solidFill>
                  <a:srgbClr val="FF0000"/>
                </a:solidFill>
                <a:latin typeface="微软雅黑" panose="020B0503020204020204" charset="-122"/>
                <a:ea typeface="微软雅黑" panose="020B0503020204020204" charset="-122"/>
              </a:rPr>
              <a:t>数据</a:t>
            </a:r>
            <a:r>
              <a:rPr lang="zh-CN" altLang="en-US" sz="2800" b="1" dirty="0">
                <a:solidFill>
                  <a:srgbClr val="FF0000"/>
                </a:solidFill>
                <a:latin typeface="微软雅黑" panose="020B0503020204020204" charset="-122"/>
                <a:ea typeface="微软雅黑" panose="020B0503020204020204" charset="-122"/>
              </a:rPr>
              <a:t>的存储和读取</a:t>
            </a:r>
            <a:r>
              <a:rPr lang="zh-CN" altLang="en-US" sz="2800" b="1" dirty="0">
                <a:latin typeface="Arial" panose="020B0604020202020204" pitchFamily="34" charset="0"/>
                <a:ea typeface="宋体" panose="02010600030101010101" pitchFamily="2" charset="-122"/>
              </a:rPr>
              <a:t>，会根据客户端或者是名称节点的调度来进行数据的存储和检索，并且向名称节点定期发送自己所存储的块的列表信息；</a:t>
            </a:r>
            <a:endParaRPr lang="en-US" altLang="zh-CN" sz="2800" b="1" dirty="0">
              <a:latin typeface="Arial" panose="020B0604020202020204" pitchFamily="34" charset="0"/>
              <a:ea typeface="宋体" panose="02010600030101010101" pitchFamily="2" charset="-122"/>
            </a:endParaRPr>
          </a:p>
          <a:p>
            <a:pPr marL="457200" indent="-457200" algn="just">
              <a:lnSpc>
                <a:spcPct val="190000"/>
              </a:lnSpc>
              <a:buFont typeface="Wingdings" panose="05000000000000000000" charset="0"/>
              <a:buChar char="l"/>
            </a:pPr>
            <a:r>
              <a:rPr lang="zh-CN" altLang="en-US" sz="2800" b="1" dirty="0">
                <a:latin typeface="Arial" panose="020B0604020202020204" pitchFamily="34" charset="0"/>
                <a:ea typeface="宋体" panose="02010600030101010101" pitchFamily="2" charset="-122"/>
              </a:rPr>
              <a:t>每个数据节点中的数据会被保存在</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各自节点的本地</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Linux</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文件系统中</a:t>
            </a:r>
            <a:r>
              <a:rPr lang="zh-CN" altLang="en-US" sz="2800" b="1" dirty="0">
                <a:latin typeface="Arial" panose="020B0604020202020204" pitchFamily="34" charset="0"/>
                <a:ea typeface="宋体" panose="02010600030101010101" pitchFamily="2" charset="-122"/>
              </a:rPr>
              <a:t>。</a:t>
            </a:r>
            <a:endParaRPr lang="zh-CN" altLang="en-US" sz="2800" b="1" dirty="0">
              <a:latin typeface="Arial" panose="020B0604020202020204" pitchFamily="34" charset="0"/>
              <a:ea typeface="宋体" panose="02010600030101010101"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69" name="Rectangle 2"/>
          <p:cNvSpPr>
            <a:spLocks noGrp="1"/>
          </p:cNvSpPr>
          <p:nvPr>
            <p:ph type="title"/>
          </p:nvPr>
        </p:nvSpPr>
        <p:spPr/>
        <p:txBody>
          <a:bodyPr vert="horz" wrap="square" lIns="91440" tIns="45720" rIns="91440" bIns="45720" anchor="ctr" anchorCtr="0"/>
          <a:p>
            <a:r>
              <a:rPr lang="en-US" altLang="zh-CN" dirty="0"/>
              <a:t>3.4 HDFS</a:t>
            </a:r>
            <a:r>
              <a:rPr lang="zh-CN" altLang="en-US" dirty="0"/>
              <a:t>体系结构</a:t>
            </a:r>
            <a:endParaRPr lang="zh-CN" altLang="en-US" dirty="0"/>
          </a:p>
        </p:txBody>
      </p:sp>
      <p:sp>
        <p:nvSpPr>
          <p:cNvPr id="32770" name="Rectangle 3"/>
          <p:cNvSpPr>
            <a:spLocks noGrp="1"/>
          </p:cNvSpPr>
          <p:nvPr>
            <p:ph idx="1"/>
          </p:nvPr>
        </p:nvSpPr>
        <p:spPr/>
        <p:txBody>
          <a:bodyPr vert="horz" wrap="square" lIns="91440" tIns="45720" rIns="91440" bIns="45720" anchor="t" anchorCtr="0"/>
          <a:p>
            <a:pPr marL="0" indent="0">
              <a:lnSpc>
                <a:spcPct val="140000"/>
              </a:lnSpc>
              <a:buNone/>
            </a:pPr>
            <a:r>
              <a:rPr lang="en-US" altLang="zh-CN" sz="2800" b="1" dirty="0"/>
              <a:t>3.4.1	</a:t>
            </a:r>
            <a:r>
              <a:rPr lang="zh-CN" altLang="en-US" sz="2800" b="1" dirty="0"/>
              <a:t>概述</a:t>
            </a:r>
            <a:endParaRPr lang="zh-CN" altLang="en-US" sz="2800" b="1" dirty="0"/>
          </a:p>
          <a:p>
            <a:pPr marL="0" indent="0">
              <a:lnSpc>
                <a:spcPct val="140000"/>
              </a:lnSpc>
              <a:buNone/>
            </a:pPr>
            <a:r>
              <a:rPr lang="en-US" altLang="zh-CN" sz="2800" b="1" dirty="0"/>
              <a:t>3.4.2	HDFS</a:t>
            </a:r>
            <a:r>
              <a:rPr lang="zh-CN" altLang="en-US" sz="2800" b="1" dirty="0"/>
              <a:t>命名空间管理</a:t>
            </a:r>
            <a:endParaRPr lang="zh-CN" altLang="en-US" sz="2800" b="1" dirty="0"/>
          </a:p>
          <a:p>
            <a:pPr marL="0" indent="0">
              <a:lnSpc>
                <a:spcPct val="140000"/>
              </a:lnSpc>
              <a:buNone/>
            </a:pPr>
            <a:r>
              <a:rPr lang="en-US" altLang="zh-CN" sz="2800" b="1" dirty="0"/>
              <a:t>3.4.3	</a:t>
            </a:r>
            <a:r>
              <a:rPr lang="zh-CN" altLang="en-US" sz="2800" b="1" dirty="0"/>
              <a:t>通信协议</a:t>
            </a:r>
            <a:endParaRPr lang="zh-CN" altLang="en-US" sz="2800" b="1" dirty="0"/>
          </a:p>
          <a:p>
            <a:pPr marL="0" indent="0">
              <a:lnSpc>
                <a:spcPct val="140000"/>
              </a:lnSpc>
              <a:buNone/>
            </a:pPr>
            <a:r>
              <a:rPr lang="en-US" altLang="zh-CN" sz="2800" b="1" dirty="0"/>
              <a:t>3.4.4	</a:t>
            </a:r>
            <a:r>
              <a:rPr lang="zh-CN" altLang="en-US" sz="2800" b="1" dirty="0"/>
              <a:t>客户端</a:t>
            </a:r>
            <a:endParaRPr lang="zh-CN" altLang="en-US" sz="2800" b="1" dirty="0"/>
          </a:p>
          <a:p>
            <a:pPr marL="0" indent="0">
              <a:lnSpc>
                <a:spcPct val="140000"/>
              </a:lnSpc>
              <a:buNone/>
            </a:pPr>
            <a:r>
              <a:rPr lang="en-US" altLang="zh-CN" sz="2800" b="1" dirty="0"/>
              <a:t>3.4.5	HDFS</a:t>
            </a:r>
            <a:r>
              <a:rPr lang="zh-CN" altLang="en-US" sz="2800" b="1" dirty="0"/>
              <a:t>体系结构的局限性</a:t>
            </a:r>
            <a:endParaRPr lang="zh-CN" altLang="en-US" sz="2800" b="1"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Rectangle 2"/>
          <p:cNvSpPr>
            <a:spLocks noGrp="1"/>
          </p:cNvSpPr>
          <p:nvPr>
            <p:ph type="title"/>
          </p:nvPr>
        </p:nvSpPr>
        <p:spPr/>
        <p:txBody>
          <a:bodyPr vert="horz" wrap="square" lIns="91440" tIns="45720" rIns="91440" bIns="45720" anchor="ctr" anchorCtr="0"/>
          <a:p>
            <a:pPr marL="342900" indent="-342900"/>
            <a:r>
              <a:rPr lang="en-US" altLang="en-US" b="1" dirty="0"/>
              <a:t>3.4.1	 概述</a:t>
            </a:r>
            <a:endParaRPr lang="zh-CN" altLang="en-US" b="1" dirty="0"/>
          </a:p>
        </p:txBody>
      </p:sp>
      <p:sp>
        <p:nvSpPr>
          <p:cNvPr id="33794" name="Rectangle 3"/>
          <p:cNvSpPr>
            <a:spLocks noGrp="1"/>
          </p:cNvSpPr>
          <p:nvPr>
            <p:ph type="body" idx="4294967295"/>
          </p:nvPr>
        </p:nvSpPr>
        <p:spPr>
          <a:xfrm>
            <a:off x="304165" y="1143000"/>
            <a:ext cx="8534400" cy="5207000"/>
          </a:xfrm>
        </p:spPr>
        <p:txBody>
          <a:bodyPr vert="horz" wrap="square" lIns="91440" tIns="45720" rIns="91440" bIns="45720" anchor="t" anchorCtr="0"/>
          <a:p>
            <a:pPr marL="0" indent="0" algn="just">
              <a:lnSpc>
                <a:spcPct val="130000"/>
              </a:lnSpc>
              <a:buNone/>
            </a:pPr>
            <a:r>
              <a:rPr lang="en-US" altLang="zh-CN" sz="2800" b="1" dirty="0"/>
              <a:t>        HDFS</a:t>
            </a:r>
            <a:r>
              <a:rPr lang="zh-CN" altLang="en-US" sz="2800" b="1" dirty="0"/>
              <a:t>采用</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主从（</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Master/Slave</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）结构模型</a:t>
            </a:r>
            <a:r>
              <a:rPr lang="zh-CN" altLang="en-US" sz="2800" b="1" dirty="0"/>
              <a:t>，一个</a:t>
            </a:r>
            <a:r>
              <a:rPr lang="en-US" altLang="zh-CN" sz="2800" b="1" dirty="0"/>
              <a:t>HDFS</a:t>
            </a:r>
            <a:r>
              <a:rPr lang="zh-CN" altLang="en-US" sz="2800" b="1" dirty="0"/>
              <a:t>集群包括</a:t>
            </a:r>
            <a:r>
              <a:rPr lang="zh-CN" altLang="en-US" sz="2800" b="1" dirty="0">
                <a:solidFill>
                  <a:srgbClr val="2424A7"/>
                </a:solidFill>
                <a:latin typeface="微软雅黑" panose="020B0503020204020204" charset="-122"/>
                <a:ea typeface="微软雅黑" panose="020B0503020204020204" charset="-122"/>
              </a:rPr>
              <a:t>一个名称节点</a:t>
            </a:r>
            <a:r>
              <a:rPr lang="zh-CN" altLang="en-US" sz="2800" b="1" dirty="0"/>
              <a:t>（</a:t>
            </a:r>
            <a:r>
              <a:rPr lang="en-US" altLang="zh-CN" sz="2800" b="1" dirty="0"/>
              <a:t>NameNode</a:t>
            </a:r>
            <a:r>
              <a:rPr lang="zh-CN" altLang="en-US" sz="2800" b="1" dirty="0"/>
              <a:t>）和</a:t>
            </a:r>
            <a:r>
              <a:rPr lang="zh-CN" altLang="en-US" sz="2800" b="1" dirty="0">
                <a:solidFill>
                  <a:srgbClr val="2424A7"/>
                </a:solidFill>
                <a:latin typeface="微软雅黑" panose="020B0503020204020204" charset="-122"/>
                <a:ea typeface="微软雅黑" panose="020B0503020204020204" charset="-122"/>
              </a:rPr>
              <a:t>若干个数据节点</a:t>
            </a:r>
            <a:r>
              <a:rPr lang="zh-CN" altLang="en-US" sz="2800" b="1" dirty="0"/>
              <a:t>（</a:t>
            </a:r>
            <a:r>
              <a:rPr lang="en-US" altLang="zh-CN" sz="2800" b="1" dirty="0"/>
              <a:t>DataNode</a:t>
            </a:r>
            <a:r>
              <a:rPr lang="zh-CN" altLang="en-US" sz="2800" b="1" dirty="0"/>
              <a:t>）（如图</a:t>
            </a:r>
            <a:r>
              <a:rPr lang="en-US" altLang="zh-CN" sz="2800" b="1" dirty="0"/>
              <a:t>3-4</a:t>
            </a:r>
            <a:r>
              <a:rPr lang="zh-CN" altLang="en-US" sz="2800" b="1" dirty="0"/>
              <a:t>所示）。名称节点作为中心服务器，负责管理文件系统的命名空间以及客户端对文件的访问。集群中的数据节点一般是一个节点运行一个数据节点进程，负责处理文件系统客户端的读</a:t>
            </a:r>
            <a:r>
              <a:rPr lang="en-US" altLang="zh-CN" sz="2800" b="1" dirty="0"/>
              <a:t>/</a:t>
            </a:r>
            <a:r>
              <a:rPr lang="zh-CN" altLang="en-US" sz="2800" b="1" dirty="0"/>
              <a:t>写请求，在名称节点的统一调度下进行数据块的创建、删除和复制等操作。每个数据节点的数据实际上是保存在本地</a:t>
            </a:r>
            <a:r>
              <a:rPr lang="en-US" altLang="zh-CN" sz="2800" b="1" dirty="0"/>
              <a:t>Linux</a:t>
            </a:r>
            <a:r>
              <a:rPr lang="zh-CN" altLang="en-US" sz="2800" b="1" dirty="0"/>
              <a:t>文件系统中的。</a:t>
            </a:r>
            <a:endParaRPr lang="zh-CN" altLang="en-US" sz="2800" b="1"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817" name="Rectangle 2"/>
          <p:cNvSpPr>
            <a:spLocks noGrp="1"/>
          </p:cNvSpPr>
          <p:nvPr>
            <p:ph type="title"/>
          </p:nvPr>
        </p:nvSpPr>
        <p:spPr/>
        <p:txBody>
          <a:bodyPr vert="horz" wrap="square" lIns="91440" tIns="45720" rIns="91440" bIns="45720" anchor="ctr" anchorCtr="0"/>
          <a:p>
            <a:pPr marL="342900" indent="-342900"/>
            <a:r>
              <a:rPr lang="en-US" altLang="en-US" b="1" dirty="0"/>
              <a:t>3.4.1 HDFS体系结构概述</a:t>
            </a:r>
            <a:endParaRPr lang="zh-CN" altLang="en-US" b="1" dirty="0"/>
          </a:p>
        </p:txBody>
      </p:sp>
      <p:pic>
        <p:nvPicPr>
          <p:cNvPr id="34818" name="Picture 5"/>
          <p:cNvPicPr>
            <a:picLocks noChangeAspect="1"/>
          </p:cNvPicPr>
          <p:nvPr/>
        </p:nvPicPr>
        <p:blipFill>
          <a:blip r:embed="rId1"/>
          <a:stretch>
            <a:fillRect/>
          </a:stretch>
        </p:blipFill>
        <p:spPr>
          <a:xfrm>
            <a:off x="87313" y="1354138"/>
            <a:ext cx="8956675" cy="4554537"/>
          </a:xfrm>
          <a:prstGeom prst="rect">
            <a:avLst/>
          </a:prstGeom>
          <a:noFill/>
          <a:ln w="9525">
            <a:noFill/>
          </a:ln>
        </p:spPr>
      </p:pic>
      <p:sp>
        <p:nvSpPr>
          <p:cNvPr id="34819" name="Rectangle 6"/>
          <p:cNvSpPr/>
          <p:nvPr/>
        </p:nvSpPr>
        <p:spPr>
          <a:xfrm>
            <a:off x="3429000" y="5838825"/>
            <a:ext cx="3008313" cy="460375"/>
          </a:xfrm>
          <a:prstGeom prst="rect">
            <a:avLst/>
          </a:prstGeom>
          <a:noFill/>
          <a:ln w="9525">
            <a:noFill/>
          </a:ln>
        </p:spPr>
        <p:txBody>
          <a:bodyPr wrap="none" anchor="ctr" anchorCtr="0">
            <a:spAutoFit/>
          </a:bodyPr>
          <a:p>
            <a:pPr eaLnBrk="0" hangingPunct="0"/>
            <a:r>
              <a:rPr lang="zh-CN" altLang="en-US" sz="2400" b="1" dirty="0">
                <a:latin typeface="Times New Roman" panose="02020603050405020304" pitchFamily="18" charset="0"/>
                <a:ea typeface="宋体" panose="02010600030101010101" pitchFamily="2" charset="-122"/>
              </a:rPr>
              <a:t>图</a:t>
            </a:r>
            <a:r>
              <a:rPr lang="en-US" altLang="zh-CN" sz="2400" b="1" dirty="0">
                <a:latin typeface="Times New Roman" panose="02020603050405020304" pitchFamily="18" charset="0"/>
                <a:ea typeface="宋体" panose="02010600030101010101" pitchFamily="2" charset="-122"/>
              </a:rPr>
              <a:t>3-4 HDFS</a:t>
            </a:r>
            <a:r>
              <a:rPr lang="zh-CN" altLang="en-US" sz="2400" b="1" dirty="0">
                <a:latin typeface="Times New Roman" panose="02020603050405020304" pitchFamily="18" charset="0"/>
                <a:ea typeface="宋体" panose="02010600030101010101" pitchFamily="2" charset="-122"/>
              </a:rPr>
              <a:t>体系结构 </a:t>
            </a:r>
            <a:endParaRPr lang="zh-CN" altLang="en-US" sz="2400" b="1" dirty="0">
              <a:latin typeface="Times New Roman" panose="02020603050405020304" pitchFamily="18" charset="0"/>
              <a:ea typeface="宋体" panose="02010600030101010101" pitchFamily="2" charset="-122"/>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5841" name="Rectangle 2"/>
          <p:cNvSpPr>
            <a:spLocks noGrp="1"/>
          </p:cNvSpPr>
          <p:nvPr>
            <p:ph type="title"/>
          </p:nvPr>
        </p:nvSpPr>
        <p:spPr/>
        <p:txBody>
          <a:bodyPr vert="horz" wrap="square" lIns="91440" tIns="45720" rIns="91440" bIns="45720" anchor="ctr" anchorCtr="0"/>
          <a:p>
            <a:pPr marL="342900" indent="-342900" algn="just"/>
            <a:r>
              <a:rPr lang="en-US" altLang="en-US" b="1" dirty="0"/>
              <a:t>3.4.2 HDFS命名空间管理</a:t>
            </a:r>
            <a:endParaRPr lang="zh-CN" altLang="en-US" b="1" dirty="0"/>
          </a:p>
        </p:txBody>
      </p:sp>
      <p:sp>
        <p:nvSpPr>
          <p:cNvPr id="35842" name="文本框 1"/>
          <p:cNvSpPr txBox="1"/>
          <p:nvPr/>
        </p:nvSpPr>
        <p:spPr>
          <a:xfrm>
            <a:off x="244475" y="1071880"/>
            <a:ext cx="8643938" cy="5492750"/>
          </a:xfrm>
          <a:prstGeom prst="rect">
            <a:avLst/>
          </a:prstGeom>
          <a:noFill/>
          <a:ln w="9525">
            <a:noFill/>
          </a:ln>
        </p:spPr>
        <p:txBody>
          <a:bodyPr wrap="square" anchor="t" anchorCtr="0">
            <a:spAutoFit/>
          </a:bodyPr>
          <a:p>
            <a:pPr marL="457200" indent="-457200" algn="just">
              <a:lnSpc>
                <a:spcPct val="150000"/>
              </a:lnSpc>
              <a:spcBef>
                <a:spcPts val="0"/>
              </a:spcBef>
              <a:spcAft>
                <a:spcPts val="0"/>
              </a:spcAft>
              <a:buFont typeface="Wingdings" panose="05000000000000000000" charset="0"/>
              <a:buChar char="l"/>
            </a:pPr>
            <a:r>
              <a:rPr lang="en-US" altLang="zh-CN" sz="2600" b="1" dirty="0">
                <a:latin typeface="Times New Roman" panose="02020603050405020304" pitchFamily="18" charset="0"/>
                <a:ea typeface="宋体" panose="02010600030101010101" pitchFamily="2" charset="-122"/>
                <a:sym typeface="Arial" panose="020B0604020202020204" pitchFamily="34" charset="0"/>
              </a:rPr>
              <a:t>HDFS</a:t>
            </a:r>
            <a:r>
              <a:rPr lang="zh-CN" altLang="en-US" sz="2600" b="1" dirty="0">
                <a:latin typeface="Times New Roman" panose="02020603050405020304" pitchFamily="18" charset="0"/>
                <a:ea typeface="宋体" panose="02010600030101010101" pitchFamily="2" charset="-122"/>
                <a:sym typeface="Arial" panose="020B0604020202020204" pitchFamily="34" charset="0"/>
              </a:rPr>
              <a:t>的</a:t>
            </a:r>
            <a:r>
              <a:rPr lang="zh-CN" altLang="en-US" sz="2600" b="1" dirty="0">
                <a:solidFill>
                  <a:srgbClr val="FF0000"/>
                </a:solidFill>
                <a:latin typeface="微软雅黑" panose="020B0503020204020204" charset="-122"/>
                <a:ea typeface="微软雅黑" panose="020B0503020204020204" charset="-122"/>
                <a:sym typeface="Arial" panose="020B0604020202020204" pitchFamily="34" charset="0"/>
              </a:rPr>
              <a:t>命名空间包含目录、文件和块</a:t>
            </a:r>
            <a:r>
              <a:rPr lang="zh-CN" altLang="en-US" sz="2600" b="1" dirty="0">
                <a:latin typeface="Times New Roman" panose="02020603050405020304" pitchFamily="18" charset="0"/>
                <a:ea typeface="宋体" panose="02010600030101010101" pitchFamily="2" charset="-122"/>
                <a:sym typeface="Arial" panose="020B0604020202020204" pitchFamily="34" charset="0"/>
              </a:rPr>
              <a:t>；</a:t>
            </a:r>
            <a:r>
              <a:rPr lang="zh-CN" altLang="en-US" sz="2600" b="1" dirty="0">
                <a:solidFill>
                  <a:srgbClr val="FF0000"/>
                </a:solidFill>
                <a:latin typeface="微软雅黑" panose="020B0503020204020204" charset="-122"/>
                <a:ea typeface="微软雅黑" panose="020B0503020204020204" charset="-122"/>
                <a:sym typeface="Arial" panose="020B0604020202020204" pitchFamily="34" charset="0"/>
              </a:rPr>
              <a:t>命名空间管理</a:t>
            </a:r>
            <a:r>
              <a:rPr lang="zh-CN" altLang="en-US" sz="2600" b="1" dirty="0">
                <a:latin typeface="Times New Roman" panose="02020603050405020304" pitchFamily="18" charset="0"/>
                <a:ea typeface="宋体" panose="02010600030101010101" pitchFamily="2" charset="-122"/>
                <a:sym typeface="Arial" panose="020B0604020202020204" pitchFamily="34" charset="0"/>
              </a:rPr>
              <a:t>是指命名空间支持对</a:t>
            </a:r>
            <a:r>
              <a:rPr lang="en-US" altLang="zh-CN" sz="2600" b="1" dirty="0">
                <a:latin typeface="Times New Roman" panose="02020603050405020304" pitchFamily="18" charset="0"/>
                <a:ea typeface="宋体" panose="02010600030101010101" pitchFamily="2" charset="-122"/>
                <a:sym typeface="Arial" panose="020B0604020202020204" pitchFamily="34" charset="0"/>
              </a:rPr>
              <a:t>HDFS</a:t>
            </a:r>
            <a:r>
              <a:rPr lang="zh-CN" altLang="en-US" sz="2600" b="1" dirty="0">
                <a:latin typeface="Times New Roman" panose="02020603050405020304" pitchFamily="18" charset="0"/>
                <a:ea typeface="宋体" panose="02010600030101010101" pitchFamily="2" charset="-122"/>
                <a:sym typeface="Arial" panose="020B0604020202020204" pitchFamily="34" charset="0"/>
              </a:rPr>
              <a:t>中的目录、文件和块进行类似文件系统的创建、修改、删除等基本操作。</a:t>
            </a:r>
            <a:endParaRPr lang="en-US" altLang="zh-CN" sz="2600" b="1" dirty="0">
              <a:latin typeface="Times New Roman" panose="02020603050405020304" pitchFamily="18" charset="0"/>
              <a:ea typeface="宋体" panose="02010600030101010101" pitchFamily="2" charset="-122"/>
              <a:sym typeface="Arial" panose="020B0604020202020204" pitchFamily="34" charset="0"/>
            </a:endParaRPr>
          </a:p>
          <a:p>
            <a:pPr marL="457200" indent="-457200" algn="just">
              <a:lnSpc>
                <a:spcPct val="150000"/>
              </a:lnSpc>
              <a:spcBef>
                <a:spcPts val="0"/>
              </a:spcBef>
              <a:spcAft>
                <a:spcPts val="0"/>
              </a:spcAft>
              <a:buFont typeface="Wingdings" panose="05000000000000000000" charset="0"/>
              <a:buChar char="l"/>
            </a:pPr>
            <a:r>
              <a:rPr lang="zh-CN" altLang="en-US" sz="2600" b="1" dirty="0">
                <a:latin typeface="Times New Roman" panose="02020603050405020304" pitchFamily="18" charset="0"/>
                <a:ea typeface="宋体" panose="02010600030101010101" pitchFamily="2" charset="-122"/>
                <a:sym typeface="Arial" panose="020B0604020202020204" pitchFamily="34" charset="0"/>
              </a:rPr>
              <a:t>在</a:t>
            </a:r>
            <a:r>
              <a:rPr lang="en-US" altLang="zh-CN" sz="2600" b="1" dirty="0">
                <a:latin typeface="Times New Roman" panose="02020603050405020304" pitchFamily="18" charset="0"/>
                <a:ea typeface="宋体" panose="02010600030101010101" pitchFamily="2" charset="-122"/>
                <a:sym typeface="Arial" panose="020B0604020202020204" pitchFamily="34" charset="0"/>
              </a:rPr>
              <a:t>HDFS1.0</a:t>
            </a:r>
            <a:r>
              <a:rPr lang="zh-CN" altLang="en-US" sz="2600" b="1" dirty="0">
                <a:latin typeface="Times New Roman" panose="02020603050405020304" pitchFamily="18" charset="0"/>
                <a:ea typeface="宋体" panose="02010600030101010101" pitchFamily="2" charset="-122"/>
                <a:sym typeface="Arial" panose="020B0604020202020204" pitchFamily="34" charset="0"/>
              </a:rPr>
              <a:t>体系结构中，在整个</a:t>
            </a:r>
            <a:r>
              <a:rPr lang="en-US" altLang="zh-CN" sz="2600" b="1" dirty="0">
                <a:latin typeface="Times New Roman" panose="02020603050405020304" pitchFamily="18" charset="0"/>
                <a:ea typeface="宋体" panose="02010600030101010101" pitchFamily="2" charset="-122"/>
                <a:sym typeface="Arial" panose="020B0604020202020204" pitchFamily="34" charset="0"/>
              </a:rPr>
              <a:t>HDFS</a:t>
            </a:r>
            <a:r>
              <a:rPr lang="zh-CN" altLang="en-US" sz="2600" b="1" dirty="0">
                <a:latin typeface="Times New Roman" panose="02020603050405020304" pitchFamily="18" charset="0"/>
                <a:ea typeface="宋体" panose="02010600030101010101" pitchFamily="2" charset="-122"/>
                <a:sym typeface="Arial" panose="020B0604020202020204" pitchFamily="34" charset="0"/>
              </a:rPr>
              <a:t>集群中</a:t>
            </a:r>
            <a:r>
              <a:rPr lang="zh-CN" altLang="en-US" sz="2600" b="1" dirty="0">
                <a:solidFill>
                  <a:srgbClr val="FF0000"/>
                </a:solidFill>
                <a:latin typeface="微软雅黑" panose="020B0503020204020204" charset="-122"/>
                <a:ea typeface="微软雅黑" panose="020B0503020204020204" charset="-122"/>
                <a:sym typeface="Arial" panose="020B0604020202020204" pitchFamily="34" charset="0"/>
              </a:rPr>
              <a:t>只有一个命名空间</a:t>
            </a:r>
            <a:r>
              <a:rPr lang="zh-CN" altLang="en-US" sz="2600" b="1" dirty="0">
                <a:latin typeface="Times New Roman" panose="02020603050405020304" pitchFamily="18" charset="0"/>
                <a:ea typeface="宋体" panose="02010600030101010101" pitchFamily="2" charset="-122"/>
                <a:sym typeface="Arial" panose="020B0604020202020204" pitchFamily="34" charset="0"/>
              </a:rPr>
              <a:t>，并且只有唯一的一个名称节点，该节点负责对这个命名空间进行管理；</a:t>
            </a:r>
            <a:endParaRPr lang="zh-CN" altLang="en-US" sz="2600" b="1" dirty="0">
              <a:latin typeface="Times New Roman" panose="02020603050405020304" pitchFamily="18" charset="0"/>
              <a:ea typeface="宋体" panose="02010600030101010101" pitchFamily="2" charset="-122"/>
              <a:sym typeface="Arial" panose="020B0604020202020204" pitchFamily="34" charset="0"/>
            </a:endParaRPr>
          </a:p>
          <a:p>
            <a:pPr marL="457200" indent="-457200" algn="just">
              <a:lnSpc>
                <a:spcPct val="150000"/>
              </a:lnSpc>
              <a:spcBef>
                <a:spcPts val="0"/>
              </a:spcBef>
              <a:spcAft>
                <a:spcPts val="0"/>
              </a:spcAft>
              <a:buFont typeface="Wingdings" panose="05000000000000000000" charset="0"/>
              <a:buChar char="l"/>
            </a:pPr>
            <a:r>
              <a:rPr lang="en-US" altLang="zh-CN" sz="2600" b="1" dirty="0">
                <a:latin typeface="Times New Roman" panose="02020603050405020304" pitchFamily="18" charset="0"/>
                <a:ea typeface="宋体" panose="02010600030101010101" pitchFamily="2" charset="-122"/>
                <a:sym typeface="Arial" panose="020B0604020202020204" pitchFamily="34" charset="0"/>
              </a:rPr>
              <a:t>HDFS</a:t>
            </a:r>
            <a:r>
              <a:rPr lang="zh-CN" altLang="en-US" sz="2600" b="1" dirty="0">
                <a:latin typeface="Times New Roman" panose="02020603050405020304" pitchFamily="18" charset="0"/>
                <a:ea typeface="宋体" panose="02010600030101010101" pitchFamily="2" charset="-122"/>
                <a:sym typeface="Arial" panose="020B0604020202020204" pitchFamily="34" charset="0"/>
              </a:rPr>
              <a:t>使用的是传统的分级文件体系，因此，用户可以像使用普通文件系统一样，创建、删除目录和文件，在目录间转移文件，重命名文件等。</a:t>
            </a:r>
            <a:endParaRPr lang="zh-CN" altLang="en-US" sz="2600" b="1" dirty="0">
              <a:latin typeface="Times New Roman" panose="02020603050405020304" pitchFamily="18" charset="0"/>
              <a:ea typeface="宋体" panose="02010600030101010101" pitchFamily="2" charset="-122"/>
              <a:sym typeface="Arial" panose="020B0604020202020204" pitchFamily="34"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Rectangle 2"/>
          <p:cNvSpPr>
            <a:spLocks noGrp="1"/>
          </p:cNvSpPr>
          <p:nvPr>
            <p:ph type="title"/>
          </p:nvPr>
        </p:nvSpPr>
        <p:spPr/>
        <p:txBody>
          <a:bodyPr vert="horz" wrap="square" lIns="91440" tIns="45720" rIns="91440" bIns="45720" anchor="ctr" anchorCtr="0"/>
          <a:p>
            <a:pPr marL="342900" indent="-342900"/>
            <a:r>
              <a:rPr lang="en-US" altLang="zh-CN" b="1" dirty="0"/>
              <a:t>3.4.3	 </a:t>
            </a:r>
            <a:r>
              <a:rPr lang="zh-CN" altLang="en-US" b="1" dirty="0"/>
              <a:t>通信协议</a:t>
            </a:r>
            <a:endParaRPr lang="zh-CN" altLang="en-US" b="1" dirty="0"/>
          </a:p>
        </p:txBody>
      </p:sp>
      <p:sp>
        <p:nvSpPr>
          <p:cNvPr id="36866" name="文本框 1"/>
          <p:cNvSpPr txBox="1"/>
          <p:nvPr/>
        </p:nvSpPr>
        <p:spPr>
          <a:xfrm>
            <a:off x="258763" y="1146175"/>
            <a:ext cx="8639175" cy="5291455"/>
          </a:xfrm>
          <a:prstGeom prst="rect">
            <a:avLst/>
          </a:prstGeom>
          <a:noFill/>
          <a:ln w="9525">
            <a:noFill/>
          </a:ln>
        </p:spPr>
        <p:txBody>
          <a:bodyPr wrap="square" anchor="t" anchorCtr="0">
            <a:spAutoFit/>
          </a:bodyPr>
          <a:p>
            <a:pPr marL="457200" indent="-457200" algn="just">
              <a:lnSpc>
                <a:spcPct val="130000"/>
              </a:lnSpc>
              <a:buFont typeface="Wingdings" panose="05000000000000000000" charset="0"/>
              <a:buChar char="l"/>
            </a:pPr>
            <a:r>
              <a:rPr lang="en-US" altLang="zh-CN" sz="2600" b="1" dirty="0">
                <a:latin typeface="Times New Roman" panose="02020603050405020304" pitchFamily="18" charset="0"/>
                <a:ea typeface="宋体" panose="02010600030101010101" pitchFamily="2" charset="-122"/>
              </a:rPr>
              <a:t>HDFS</a:t>
            </a:r>
            <a:r>
              <a:rPr lang="zh-CN" altLang="en-US" sz="2600" b="1" dirty="0">
                <a:latin typeface="Times New Roman" panose="02020603050405020304" pitchFamily="18" charset="0"/>
                <a:ea typeface="宋体" panose="02010600030101010101" pitchFamily="2" charset="-122"/>
              </a:rPr>
              <a:t>是一个部署在集群上的分布式文件系统，因此，很多数据需要通过网络进行传输；</a:t>
            </a:r>
            <a:endParaRPr lang="en-US" altLang="zh-CN" sz="2600" b="1" dirty="0">
              <a:latin typeface="Times New Roman" panose="02020603050405020304" pitchFamily="18" charset="0"/>
              <a:ea typeface="宋体" panose="02010600030101010101" pitchFamily="2" charset="-122"/>
            </a:endParaRPr>
          </a:p>
          <a:p>
            <a:pPr marL="457200" indent="-457200" algn="just">
              <a:lnSpc>
                <a:spcPct val="130000"/>
              </a:lnSpc>
              <a:buFont typeface="Wingdings" panose="05000000000000000000" charset="0"/>
              <a:buChar char="l"/>
            </a:pPr>
            <a:r>
              <a:rPr lang="zh-CN" altLang="en-US" sz="2600" b="1" dirty="0">
                <a:solidFill>
                  <a:srgbClr val="FF0000"/>
                </a:solidFill>
                <a:latin typeface="微软雅黑" panose="020B0503020204020204" charset="-122"/>
                <a:ea typeface="微软雅黑" panose="020B0503020204020204" charset="-122"/>
                <a:cs typeface="微软雅黑" panose="020B0503020204020204" charset="-122"/>
              </a:rPr>
              <a:t>所有的</a:t>
            </a:r>
            <a:r>
              <a:rPr lang="en-US" altLang="zh-CN" sz="2600" b="1" dirty="0">
                <a:solidFill>
                  <a:srgbClr val="FF0000"/>
                </a:solidFill>
                <a:latin typeface="微软雅黑" panose="020B0503020204020204" charset="-122"/>
                <a:ea typeface="微软雅黑" panose="020B0503020204020204" charset="-122"/>
                <a:cs typeface="微软雅黑" panose="020B0503020204020204" charset="-122"/>
              </a:rPr>
              <a:t>HDFS</a:t>
            </a:r>
            <a:r>
              <a:rPr lang="zh-CN" altLang="en-US" sz="2600" b="1" dirty="0">
                <a:solidFill>
                  <a:srgbClr val="FF0000"/>
                </a:solidFill>
                <a:latin typeface="微软雅黑" panose="020B0503020204020204" charset="-122"/>
                <a:ea typeface="微软雅黑" panose="020B0503020204020204" charset="-122"/>
                <a:cs typeface="微软雅黑" panose="020B0503020204020204" charset="-122"/>
              </a:rPr>
              <a:t>通信协议都构建在</a:t>
            </a:r>
            <a:r>
              <a:rPr lang="en-US" altLang="zh-CN" sz="2600" b="1" dirty="0">
                <a:solidFill>
                  <a:srgbClr val="FF0000"/>
                </a:solidFill>
                <a:latin typeface="微软雅黑" panose="020B0503020204020204" charset="-122"/>
                <a:ea typeface="微软雅黑" panose="020B0503020204020204" charset="-122"/>
                <a:cs typeface="微软雅黑" panose="020B0503020204020204" charset="-122"/>
              </a:rPr>
              <a:t>TCP/IP</a:t>
            </a:r>
            <a:r>
              <a:rPr lang="zh-CN" altLang="en-US" sz="2600" b="1" dirty="0">
                <a:solidFill>
                  <a:srgbClr val="FF0000"/>
                </a:solidFill>
                <a:latin typeface="微软雅黑" panose="020B0503020204020204" charset="-122"/>
                <a:ea typeface="微软雅黑" panose="020B0503020204020204" charset="-122"/>
                <a:cs typeface="微软雅黑" panose="020B0503020204020204" charset="-122"/>
              </a:rPr>
              <a:t>协议基础之上</a:t>
            </a:r>
            <a:r>
              <a:rPr lang="zh-CN" altLang="en-US" sz="2600" b="1" dirty="0">
                <a:latin typeface="Times New Roman" panose="02020603050405020304" pitchFamily="18" charset="0"/>
                <a:ea typeface="宋体" panose="02010600030101010101" pitchFamily="2" charset="-122"/>
              </a:rPr>
              <a:t>；</a:t>
            </a:r>
            <a:endParaRPr lang="en-US" altLang="zh-CN" sz="2600" b="1" dirty="0">
              <a:latin typeface="Times New Roman" panose="02020603050405020304" pitchFamily="18" charset="0"/>
              <a:ea typeface="宋体" panose="02010600030101010101" pitchFamily="2" charset="-122"/>
            </a:endParaRPr>
          </a:p>
          <a:p>
            <a:pPr marL="457200" indent="-457200" algn="just">
              <a:lnSpc>
                <a:spcPct val="130000"/>
              </a:lnSpc>
              <a:buFont typeface="Wingdings" panose="05000000000000000000" charset="0"/>
              <a:buChar char="l"/>
            </a:pPr>
            <a:r>
              <a:rPr lang="zh-CN" altLang="en-US" sz="2600" b="1" dirty="0">
                <a:solidFill>
                  <a:srgbClr val="FF0000"/>
                </a:solidFill>
                <a:latin typeface="微软雅黑" panose="020B0503020204020204" charset="-122"/>
                <a:ea typeface="微软雅黑" panose="020B0503020204020204" charset="-122"/>
              </a:rPr>
              <a:t>客户端和名称结点</a:t>
            </a:r>
            <a:r>
              <a:rPr lang="zh-CN" altLang="en-US" sz="2600" b="1" dirty="0">
                <a:latin typeface="Times New Roman" panose="02020603050405020304" pitchFamily="18" charset="0"/>
                <a:ea typeface="宋体" panose="02010600030101010101" pitchFamily="2" charset="-122"/>
              </a:rPr>
              <a:t>之间使用</a:t>
            </a:r>
            <a:r>
              <a:rPr lang="zh-CN" altLang="en-US" sz="2600" b="1" dirty="0">
                <a:solidFill>
                  <a:srgbClr val="2424A7"/>
                </a:solidFill>
                <a:latin typeface="微软雅黑" panose="020B0503020204020204" charset="-122"/>
                <a:ea typeface="微软雅黑" panose="020B0503020204020204" charset="-122"/>
                <a:cs typeface="微软雅黑" panose="020B0503020204020204" charset="-122"/>
                <a:sym typeface="+mn-ea"/>
              </a:rPr>
              <a:t>客户端协议</a:t>
            </a:r>
            <a:r>
              <a:rPr lang="zh-CN" altLang="en-US" sz="2600" b="1" dirty="0">
                <a:latin typeface="Times New Roman" panose="02020603050405020304" pitchFamily="18" charset="0"/>
                <a:sym typeface="+mn-ea"/>
              </a:rPr>
              <a:t>进行交互</a:t>
            </a:r>
            <a:r>
              <a:rPr lang="zh-CN" altLang="en-US" sz="2600" b="1" dirty="0">
                <a:latin typeface="Times New Roman" panose="02020603050405020304" pitchFamily="18" charset="0"/>
                <a:ea typeface="宋体" panose="02010600030101010101" pitchFamily="2" charset="-122"/>
              </a:rPr>
              <a:t>，客户端通过一个可配置的端口向名称节点主动发起</a:t>
            </a:r>
            <a:r>
              <a:rPr lang="en-US" altLang="zh-CN" sz="2600" b="1" dirty="0">
                <a:latin typeface="Times New Roman" panose="02020603050405020304" pitchFamily="18" charset="0"/>
                <a:ea typeface="宋体" panose="02010600030101010101" pitchFamily="2" charset="-122"/>
              </a:rPr>
              <a:t>TCP</a:t>
            </a:r>
            <a:r>
              <a:rPr lang="zh-CN" altLang="en-US" sz="2600" b="1" dirty="0">
                <a:latin typeface="Times New Roman" panose="02020603050405020304" pitchFamily="18" charset="0"/>
                <a:ea typeface="宋体" panose="02010600030101010101" pitchFamily="2" charset="-122"/>
              </a:rPr>
              <a:t>连接</a:t>
            </a:r>
            <a:r>
              <a:rPr lang="zh-CN" sz="2600" b="1" dirty="0">
                <a:latin typeface="Times New Roman" panose="02020603050405020304" pitchFamily="18" charset="0"/>
                <a:ea typeface="宋体" panose="02010600030101010101" pitchFamily="2" charset="-122"/>
              </a:rPr>
              <a:t>；</a:t>
            </a:r>
            <a:endParaRPr lang="zh-CN" sz="2600" b="1" dirty="0">
              <a:latin typeface="Times New Roman" panose="02020603050405020304" pitchFamily="18" charset="0"/>
              <a:ea typeface="宋体" panose="02010600030101010101" pitchFamily="2" charset="-122"/>
            </a:endParaRPr>
          </a:p>
          <a:p>
            <a:pPr marL="457200" indent="-457200" algn="just">
              <a:lnSpc>
                <a:spcPct val="130000"/>
              </a:lnSpc>
              <a:buFont typeface="Wingdings" panose="05000000000000000000" charset="0"/>
              <a:buChar char="l"/>
            </a:pPr>
            <a:r>
              <a:rPr lang="zh-CN" altLang="en-US" sz="2600" b="1" dirty="0">
                <a:solidFill>
                  <a:srgbClr val="FF0000"/>
                </a:solidFill>
                <a:latin typeface="微软雅黑" panose="020B0503020204020204" charset="-122"/>
                <a:ea typeface="微软雅黑" panose="020B0503020204020204" charset="-122"/>
              </a:rPr>
              <a:t>名称节点和数据节点</a:t>
            </a:r>
            <a:r>
              <a:rPr lang="zh-CN" altLang="en-US" sz="2600" b="1" dirty="0">
                <a:latin typeface="Times New Roman" panose="02020603050405020304" pitchFamily="18" charset="0"/>
                <a:ea typeface="宋体" panose="02010600030101010101" pitchFamily="2" charset="-122"/>
              </a:rPr>
              <a:t>之间则使用</a:t>
            </a:r>
            <a:r>
              <a:rPr lang="zh-CN" altLang="en-US" sz="2600" b="1" dirty="0">
                <a:solidFill>
                  <a:srgbClr val="2424A7"/>
                </a:solidFill>
                <a:latin typeface="微软雅黑" panose="020B0503020204020204" charset="-122"/>
                <a:ea typeface="微软雅黑" panose="020B0503020204020204" charset="-122"/>
                <a:cs typeface="微软雅黑" panose="020B0503020204020204" charset="-122"/>
              </a:rPr>
              <a:t>数据节点协议</a:t>
            </a:r>
            <a:r>
              <a:rPr lang="zh-CN" altLang="en-US" sz="2600" b="1" dirty="0">
                <a:latin typeface="Times New Roman" panose="02020603050405020304" pitchFamily="18" charset="0"/>
                <a:ea typeface="宋体" panose="02010600030101010101" pitchFamily="2" charset="-122"/>
              </a:rPr>
              <a:t>进行交互；</a:t>
            </a:r>
            <a:endParaRPr lang="en-US" altLang="zh-CN" sz="2600" b="1" dirty="0">
              <a:latin typeface="Times New Roman" panose="02020603050405020304" pitchFamily="18" charset="0"/>
              <a:ea typeface="宋体" panose="02010600030101010101" pitchFamily="2" charset="-122"/>
            </a:endParaRPr>
          </a:p>
          <a:p>
            <a:pPr marL="457200" indent="-457200" algn="just">
              <a:lnSpc>
                <a:spcPct val="130000"/>
              </a:lnSpc>
              <a:buFont typeface="Wingdings" panose="05000000000000000000" charset="0"/>
              <a:buChar char="l"/>
            </a:pPr>
            <a:r>
              <a:rPr lang="zh-CN" altLang="en-US" sz="2600" b="1" dirty="0">
                <a:solidFill>
                  <a:srgbClr val="FF0000"/>
                </a:solidFill>
                <a:latin typeface="微软雅黑" panose="020B0503020204020204" charset="-122"/>
                <a:ea typeface="微软雅黑" panose="020B0503020204020204" charset="-122"/>
              </a:rPr>
              <a:t>客户端和数据节点</a:t>
            </a:r>
            <a:r>
              <a:rPr lang="zh-CN" altLang="en-US" sz="2600" b="1" dirty="0">
                <a:latin typeface="Times New Roman" panose="02020603050405020304" pitchFamily="18" charset="0"/>
                <a:ea typeface="宋体" panose="02010600030101010101" pitchFamily="2" charset="-122"/>
              </a:rPr>
              <a:t>的交互是通过</a:t>
            </a:r>
            <a:r>
              <a:rPr lang="zh-CN" altLang="en-US" sz="2600" b="1" dirty="0">
                <a:solidFill>
                  <a:srgbClr val="2424A7"/>
                </a:solidFill>
                <a:latin typeface="微软雅黑" panose="020B0503020204020204" charset="-122"/>
                <a:ea typeface="微软雅黑" panose="020B0503020204020204" charset="-122"/>
                <a:cs typeface="微软雅黑" panose="020B0503020204020204" charset="-122"/>
              </a:rPr>
              <a:t>RPC</a:t>
            </a:r>
            <a:r>
              <a:rPr lang="zh-CN" altLang="en-US" sz="2600" b="1" dirty="0">
                <a:latin typeface="Times New Roman" panose="02020603050405020304" pitchFamily="18" charset="0"/>
                <a:ea typeface="宋体" panose="02010600030101010101" pitchFamily="2" charset="-122"/>
              </a:rPr>
              <a:t>（</a:t>
            </a:r>
            <a:r>
              <a:rPr lang="en-US" altLang="zh-CN" sz="2600" b="1" dirty="0">
                <a:latin typeface="Times New Roman" panose="02020603050405020304" pitchFamily="18" charset="0"/>
                <a:ea typeface="宋体" panose="02010600030101010101" pitchFamily="2" charset="-122"/>
              </a:rPr>
              <a:t>Remote Procedure Call</a:t>
            </a:r>
            <a:r>
              <a:rPr lang="zh-CN" altLang="en-US" sz="2600" b="1" dirty="0">
                <a:latin typeface="Times New Roman" panose="02020603050405020304" pitchFamily="18" charset="0"/>
                <a:ea typeface="宋体" panose="02010600030101010101" pitchFamily="2" charset="-122"/>
              </a:rPr>
              <a:t>）来实现的。在设计上，</a:t>
            </a:r>
            <a:r>
              <a:rPr lang="zh-CN" altLang="en-US" sz="2600" b="1" dirty="0">
                <a:solidFill>
                  <a:srgbClr val="FF0000"/>
                </a:solidFill>
                <a:latin typeface="微软雅黑" panose="020B0503020204020204" charset="-122"/>
                <a:ea typeface="微软雅黑" panose="020B0503020204020204" charset="-122"/>
                <a:cs typeface="微软雅黑" panose="020B0503020204020204" charset="-122"/>
              </a:rPr>
              <a:t>名称节点不会主动发起</a:t>
            </a:r>
            <a:r>
              <a:rPr lang="en-US" altLang="zh-CN" sz="2600" b="1" dirty="0">
                <a:solidFill>
                  <a:srgbClr val="FF0000"/>
                </a:solidFill>
                <a:latin typeface="微软雅黑" panose="020B0503020204020204" charset="-122"/>
                <a:ea typeface="微软雅黑" panose="020B0503020204020204" charset="-122"/>
                <a:cs typeface="微软雅黑" panose="020B0503020204020204" charset="-122"/>
              </a:rPr>
              <a:t>RPC</a:t>
            </a:r>
            <a:r>
              <a:rPr lang="zh-CN" altLang="en-US" sz="2600" b="1" dirty="0">
                <a:latin typeface="Times New Roman" panose="02020603050405020304" pitchFamily="18" charset="0"/>
                <a:ea typeface="宋体" panose="02010600030101010101" pitchFamily="2" charset="-122"/>
              </a:rPr>
              <a:t>，而是响应来自客户端和数据节点的</a:t>
            </a:r>
            <a:r>
              <a:rPr lang="en-US" altLang="zh-CN" sz="2600" b="1" dirty="0">
                <a:latin typeface="Times New Roman" panose="02020603050405020304" pitchFamily="18" charset="0"/>
                <a:ea typeface="宋体" panose="02010600030101010101" pitchFamily="2" charset="-122"/>
              </a:rPr>
              <a:t>RPC</a:t>
            </a:r>
            <a:r>
              <a:rPr lang="zh-CN" altLang="en-US" sz="2600" b="1" dirty="0">
                <a:latin typeface="Times New Roman" panose="02020603050405020304" pitchFamily="18" charset="0"/>
                <a:ea typeface="宋体" panose="02010600030101010101" pitchFamily="2" charset="-122"/>
              </a:rPr>
              <a:t>请求。</a:t>
            </a:r>
            <a:endParaRPr lang="zh-CN" altLang="en-US" sz="2600" b="1" dirty="0">
              <a:latin typeface="Times New Roman" panose="02020603050405020304" pitchFamily="18" charset="0"/>
              <a:ea typeface="宋体" panose="02010600030101010101" pitchFamily="2"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Rectangle 2"/>
          <p:cNvSpPr>
            <a:spLocks noGrp="1"/>
          </p:cNvSpPr>
          <p:nvPr>
            <p:ph type="title"/>
          </p:nvPr>
        </p:nvSpPr>
        <p:spPr/>
        <p:txBody>
          <a:bodyPr vert="horz" wrap="square" lIns="91440" tIns="45720" rIns="91440" bIns="45720" anchor="ctr" anchorCtr="0"/>
          <a:p>
            <a:pPr marL="342900" indent="-342900"/>
            <a:r>
              <a:rPr lang="en-US" altLang="zh-CN" b="1" dirty="0"/>
              <a:t>3.4.4	 </a:t>
            </a:r>
            <a:r>
              <a:rPr lang="zh-CN" altLang="en-US" b="1" dirty="0"/>
              <a:t>客户端</a:t>
            </a:r>
            <a:endParaRPr lang="zh-CN" altLang="en-US" b="1" dirty="0"/>
          </a:p>
        </p:txBody>
      </p:sp>
      <p:sp>
        <p:nvSpPr>
          <p:cNvPr id="37890" name="文本框 1"/>
          <p:cNvSpPr txBox="1"/>
          <p:nvPr/>
        </p:nvSpPr>
        <p:spPr>
          <a:xfrm>
            <a:off x="290513" y="1225550"/>
            <a:ext cx="8599487" cy="5259070"/>
          </a:xfrm>
          <a:prstGeom prst="rect">
            <a:avLst/>
          </a:prstGeom>
          <a:noFill/>
          <a:ln w="9525">
            <a:noFill/>
          </a:ln>
        </p:spPr>
        <p:txBody>
          <a:bodyPr wrap="square" anchor="t" anchorCtr="0">
            <a:spAutoFit/>
          </a:bodyPr>
          <a:p>
            <a:pPr marL="457200" indent="-457200" algn="just">
              <a:lnSpc>
                <a:spcPct val="120000"/>
              </a:lnSpc>
              <a:buFont typeface="Wingdings" panose="05000000000000000000" charset="0"/>
              <a:buChar char="l"/>
            </a:pPr>
            <a:r>
              <a:rPr lang="zh-CN" altLang="en-US" sz="2800" b="1" dirty="0">
                <a:solidFill>
                  <a:srgbClr val="FF0000"/>
                </a:solidFill>
                <a:latin typeface="微软雅黑" panose="020B0503020204020204" charset="-122"/>
                <a:ea typeface="微软雅黑" panose="020B0503020204020204" charset="-122"/>
              </a:rPr>
              <a:t>客户端</a:t>
            </a:r>
            <a:r>
              <a:rPr lang="zh-CN" altLang="en-US" sz="2800" b="1" dirty="0">
                <a:latin typeface="Times New Roman" panose="02020603050405020304" pitchFamily="18" charset="0"/>
                <a:ea typeface="宋体" panose="02010600030101010101" pitchFamily="2" charset="-122"/>
              </a:rPr>
              <a:t>是用户操作</a:t>
            </a: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最常用的方式，</a:t>
            </a: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在部署时都提供了客户端；</a:t>
            </a:r>
            <a:endParaRPr lang="en-US" altLang="zh-CN" sz="2800" b="1" dirty="0">
              <a:latin typeface="Times New Roman" panose="02020603050405020304" pitchFamily="18" charset="0"/>
              <a:ea typeface="宋体" panose="02010600030101010101" pitchFamily="2" charset="-122"/>
            </a:endParaRPr>
          </a:p>
          <a:p>
            <a:pPr marL="457200" indent="-457200" algn="just">
              <a:lnSpc>
                <a:spcPct val="120000"/>
              </a:lnSpc>
              <a:buFont typeface="Wingdings" panose="05000000000000000000" charset="0"/>
              <a:buChar char="l"/>
            </a:pP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客户端是一个</a:t>
            </a:r>
            <a:r>
              <a:rPr lang="zh-CN" altLang="en-US" sz="2800" b="1" dirty="0">
                <a:solidFill>
                  <a:srgbClr val="FF0000"/>
                </a:solidFill>
                <a:latin typeface="微软雅黑" panose="020B0503020204020204" charset="-122"/>
                <a:ea typeface="微软雅黑" panose="020B0503020204020204" charset="-122"/>
              </a:rPr>
              <a:t>库，</a:t>
            </a:r>
            <a:r>
              <a:rPr lang="zh-CN" altLang="en-US" sz="2800" b="1" dirty="0">
                <a:latin typeface="Times New Roman" panose="02020603050405020304" pitchFamily="18" charset="0"/>
                <a:ea typeface="宋体" panose="02010600030101010101" pitchFamily="2" charset="-122"/>
              </a:rPr>
              <a:t>暴露了</a:t>
            </a: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文件系统接口，这些接口隐藏了</a:t>
            </a: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实现中的大部分复杂性；</a:t>
            </a:r>
            <a:endParaRPr lang="en-US" altLang="zh-CN" sz="2800" b="1" dirty="0">
              <a:latin typeface="Times New Roman" panose="02020603050405020304" pitchFamily="18" charset="0"/>
              <a:ea typeface="宋体" panose="02010600030101010101" pitchFamily="2" charset="-122"/>
            </a:endParaRPr>
          </a:p>
          <a:p>
            <a:pPr marL="457200" indent="-457200" algn="just">
              <a:lnSpc>
                <a:spcPct val="120000"/>
              </a:lnSpc>
              <a:buFont typeface="Wingdings" panose="05000000000000000000" charset="0"/>
              <a:buChar char="l"/>
            </a:pPr>
            <a:r>
              <a:rPr lang="zh-CN" altLang="en-US" sz="2800" b="1" dirty="0">
                <a:solidFill>
                  <a:srgbClr val="FF0000"/>
                </a:solidFill>
                <a:latin typeface="微软雅黑" panose="020B0503020204020204" charset="-122"/>
                <a:ea typeface="微软雅黑" panose="020B0503020204020204" charset="-122"/>
              </a:rPr>
              <a:t>严格来说，客户端</a:t>
            </a:r>
            <a:r>
              <a:rPr lang="zh-CN" altLang="en-US" sz="2800" b="1" dirty="0">
                <a:solidFill>
                  <a:srgbClr val="FF0000"/>
                </a:solidFill>
                <a:latin typeface="微软雅黑" panose="020B0503020204020204" charset="-122"/>
                <a:ea typeface="微软雅黑" panose="020B0503020204020204" charset="-122"/>
              </a:rPr>
              <a:t>并不算是HDFS的一部分</a:t>
            </a:r>
            <a:r>
              <a:rPr lang="zh-CN" altLang="en-US" sz="2800" b="1" dirty="0">
                <a:latin typeface="Times New Roman" panose="02020603050405020304" pitchFamily="18" charset="0"/>
                <a:ea typeface="宋体" panose="02010600030101010101" pitchFamily="2" charset="-122"/>
              </a:rPr>
              <a:t>；</a:t>
            </a:r>
            <a:endParaRPr lang="en-US" altLang="zh-CN" sz="2800" b="1" dirty="0">
              <a:latin typeface="Times New Roman" panose="02020603050405020304" pitchFamily="18" charset="0"/>
              <a:ea typeface="宋体" panose="02010600030101010101" pitchFamily="2" charset="-122"/>
            </a:endParaRPr>
          </a:p>
          <a:p>
            <a:pPr marL="457200" indent="-457200" algn="just">
              <a:lnSpc>
                <a:spcPct val="120000"/>
              </a:lnSpc>
              <a:buFont typeface="Wingdings" panose="05000000000000000000" charset="0"/>
              <a:buChar char="l"/>
            </a:pPr>
            <a:r>
              <a:rPr lang="zh-CN" altLang="en-US" sz="2800" b="1" dirty="0">
                <a:latin typeface="Times New Roman" panose="02020603050405020304" pitchFamily="18" charset="0"/>
                <a:ea typeface="宋体" panose="02010600030101010101" pitchFamily="2" charset="-122"/>
              </a:rPr>
              <a:t>客户端可以支持打开、读取、写入等常见的操作，并且提供了类似</a:t>
            </a:r>
            <a:r>
              <a:rPr lang="en-US" altLang="zh-CN" sz="2800" b="1" dirty="0">
                <a:latin typeface="Times New Roman" panose="02020603050405020304" pitchFamily="18" charset="0"/>
                <a:ea typeface="宋体" panose="02010600030101010101" pitchFamily="2" charset="-122"/>
              </a:rPr>
              <a:t>Shell</a:t>
            </a:r>
            <a:r>
              <a:rPr lang="zh-CN" altLang="en-US" sz="2800" b="1" dirty="0">
                <a:latin typeface="Times New Roman" panose="02020603050405020304" pitchFamily="18" charset="0"/>
                <a:ea typeface="宋体" panose="02010600030101010101" pitchFamily="2" charset="-122"/>
              </a:rPr>
              <a:t>的命令行方式来访问</a:t>
            </a: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中的数据；</a:t>
            </a:r>
            <a:endParaRPr lang="en-US" altLang="zh-CN" sz="2800" b="1" dirty="0">
              <a:latin typeface="Times New Roman" panose="02020603050405020304" pitchFamily="18" charset="0"/>
              <a:ea typeface="宋体" panose="02010600030101010101" pitchFamily="2" charset="-122"/>
            </a:endParaRPr>
          </a:p>
          <a:p>
            <a:pPr marL="457200" indent="-457200" algn="just">
              <a:lnSpc>
                <a:spcPct val="120000"/>
              </a:lnSpc>
              <a:buFont typeface="Wingdings" panose="05000000000000000000" charset="0"/>
              <a:buChar char="l"/>
            </a:pPr>
            <a:r>
              <a:rPr lang="zh-CN" altLang="en-US" sz="2800" b="1" dirty="0">
                <a:latin typeface="Times New Roman" panose="02020603050405020304" pitchFamily="18" charset="0"/>
                <a:ea typeface="宋体" panose="02010600030101010101" pitchFamily="2" charset="-122"/>
              </a:rPr>
              <a:t>此外，</a:t>
            </a: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也提供了</a:t>
            </a:r>
            <a:r>
              <a:rPr lang="en-US" altLang="zh-CN" sz="2800" b="1" dirty="0">
                <a:latin typeface="Times New Roman" panose="02020603050405020304" pitchFamily="18" charset="0"/>
                <a:ea typeface="宋体" panose="02010600030101010101" pitchFamily="2" charset="-122"/>
              </a:rPr>
              <a:t>Java API</a:t>
            </a:r>
            <a:r>
              <a:rPr lang="zh-CN" altLang="en-US" sz="2800" b="1" dirty="0">
                <a:latin typeface="Times New Roman" panose="02020603050405020304" pitchFamily="18" charset="0"/>
                <a:ea typeface="宋体" panose="02010600030101010101" pitchFamily="2" charset="-122"/>
              </a:rPr>
              <a:t>，作为应用程序访问文件系统的客户端编程接口。</a:t>
            </a:r>
            <a:endParaRPr lang="zh-CN" altLang="en-US" sz="2800" b="1" dirty="0">
              <a:latin typeface="Times New Roman" panose="02020603050405020304" pitchFamily="18" charset="0"/>
              <a:ea typeface="宋体" panose="02010600030101010101" pitchFamily="2" charset="-122"/>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Rectangle 2"/>
          <p:cNvSpPr>
            <a:spLocks noGrp="1"/>
          </p:cNvSpPr>
          <p:nvPr>
            <p:ph type="title"/>
          </p:nvPr>
        </p:nvSpPr>
        <p:spPr/>
        <p:txBody>
          <a:bodyPr vert="horz" wrap="square" lIns="91440" tIns="45720" rIns="91440" bIns="45720" anchor="ctr" anchorCtr="0"/>
          <a:p>
            <a:pPr marL="342900" indent="-342900"/>
            <a:r>
              <a:rPr lang="en-US" altLang="en-US" b="1" dirty="0"/>
              <a:t>3.4.5	 HDFS体系结构的局限性</a:t>
            </a:r>
            <a:endParaRPr lang="zh-CN" altLang="en-US" b="1" dirty="0"/>
          </a:p>
        </p:txBody>
      </p:sp>
      <p:sp>
        <p:nvSpPr>
          <p:cNvPr id="38914" name="文本框 1"/>
          <p:cNvSpPr txBox="1"/>
          <p:nvPr/>
        </p:nvSpPr>
        <p:spPr>
          <a:xfrm>
            <a:off x="234950" y="1146810"/>
            <a:ext cx="8713788" cy="5273040"/>
          </a:xfrm>
          <a:prstGeom prst="rect">
            <a:avLst/>
          </a:prstGeom>
          <a:noFill/>
          <a:ln w="9525">
            <a:noFill/>
          </a:ln>
        </p:spPr>
        <p:txBody>
          <a:bodyPr wrap="square" anchor="t" anchorCtr="0">
            <a:spAutoFit/>
          </a:bodyPr>
          <a:p>
            <a:pPr algn="just">
              <a:lnSpc>
                <a:spcPct val="120000"/>
              </a:lnSpc>
              <a:buFontTx/>
            </a:pPr>
            <a:r>
              <a:rPr lang="en-US" altLang="zh-CN" sz="2400" b="1" dirty="0">
                <a:latin typeface="Times New Roman" panose="02020603050405020304" pitchFamily="18" charset="0"/>
                <a:ea typeface="宋体" panose="02010600030101010101" pitchFamily="2" charset="-122"/>
              </a:rPr>
              <a:t>        HDFS1.0</a:t>
            </a:r>
            <a:r>
              <a:rPr lang="zh-CN" altLang="en-US" sz="2400" b="1" dirty="0">
                <a:latin typeface="Times New Roman" panose="02020603050405020304" pitchFamily="18" charset="0"/>
                <a:ea typeface="宋体" panose="02010600030101010101" pitchFamily="2" charset="-122"/>
              </a:rPr>
              <a:t>只设置唯一一个名称节点，这样做虽然大大简化了系统设计，但也带来了一些明显的</a:t>
            </a:r>
            <a:r>
              <a:rPr lang="zh-CN" altLang="en-US" sz="2400" b="1" dirty="0">
                <a:solidFill>
                  <a:srgbClr val="FF0000"/>
                </a:solidFill>
                <a:latin typeface="微软雅黑" panose="020B0503020204020204" charset="-122"/>
                <a:ea typeface="微软雅黑" panose="020B0503020204020204" charset="-122"/>
              </a:rPr>
              <a:t>局限性</a:t>
            </a:r>
            <a:r>
              <a:rPr lang="zh-CN" altLang="en-US" sz="2400" b="1" dirty="0">
                <a:latin typeface="Times New Roman" panose="02020603050405020304" pitchFamily="18" charset="0"/>
                <a:ea typeface="宋体" panose="02010600030101010101" pitchFamily="2" charset="-122"/>
              </a:rPr>
              <a:t>，具体如下：</a:t>
            </a:r>
            <a:endParaRPr lang="zh-CN" altLang="en-US" sz="2400" b="1" dirty="0">
              <a:latin typeface="Times New Roman" panose="02020603050405020304" pitchFamily="18" charset="0"/>
              <a:ea typeface="宋体" panose="02010600030101010101" pitchFamily="2" charset="-122"/>
            </a:endParaRPr>
          </a:p>
          <a:p>
            <a:pPr algn="just">
              <a:lnSpc>
                <a:spcPct val="120000"/>
              </a:lnSpc>
              <a:spcBef>
                <a:spcPts val="600"/>
              </a:spcBef>
              <a:buFontTx/>
            </a:pPr>
            <a:r>
              <a:rPr lang="zh-CN" altLang="en-US" sz="2400" b="1" dirty="0">
                <a:latin typeface="Times New Roman" panose="02020603050405020304" pitchFamily="18" charset="0"/>
                <a:ea typeface="宋体" panose="02010600030101010101" pitchFamily="2" charset="-122"/>
              </a:rPr>
              <a:t>    </a:t>
            </a:r>
            <a:r>
              <a:rPr lang="zh-CN" altLang="en-US" sz="2400" b="1" dirty="0">
                <a:solidFill>
                  <a:srgbClr val="FF0000"/>
                </a:solidFill>
                <a:latin typeface="微软雅黑" panose="020B0503020204020204" charset="-122"/>
                <a:ea typeface="微软雅黑" panose="020B0503020204020204" charset="-122"/>
              </a:rPr>
              <a:t>（1）命名空间的限制：</a:t>
            </a:r>
            <a:r>
              <a:rPr lang="zh-CN" altLang="en-US" sz="2400" b="1" dirty="0">
                <a:latin typeface="Times New Roman" panose="02020603050405020304" pitchFamily="18" charset="0"/>
                <a:ea typeface="宋体" panose="02010600030101010101" pitchFamily="2" charset="-122"/>
              </a:rPr>
              <a:t>名称节点是保存在内存中的，因此，名称节点能够容纳的对象（文件、块）的个数会受到内存空间大小的限制。</a:t>
            </a:r>
            <a:endParaRPr lang="zh-CN" altLang="en-US" sz="2400" b="1" dirty="0">
              <a:latin typeface="Times New Roman" panose="02020603050405020304" pitchFamily="18" charset="0"/>
              <a:ea typeface="宋体" panose="02010600030101010101" pitchFamily="2" charset="-122"/>
            </a:endParaRPr>
          </a:p>
          <a:p>
            <a:pPr algn="just">
              <a:lnSpc>
                <a:spcPct val="120000"/>
              </a:lnSpc>
              <a:spcBef>
                <a:spcPts val="600"/>
              </a:spcBef>
              <a:buFontTx/>
            </a:pPr>
            <a:r>
              <a:rPr lang="zh-CN" altLang="en-US" sz="2400" b="1" dirty="0">
                <a:latin typeface="Times New Roman" panose="02020603050405020304" pitchFamily="18" charset="0"/>
                <a:ea typeface="宋体" panose="02010600030101010101" pitchFamily="2" charset="-122"/>
              </a:rPr>
              <a:t>    </a:t>
            </a:r>
            <a:r>
              <a:rPr lang="zh-CN" altLang="en-US" sz="2400" b="1" dirty="0">
                <a:solidFill>
                  <a:srgbClr val="FF0000"/>
                </a:solidFill>
                <a:latin typeface="微软雅黑" panose="020B0503020204020204" charset="-122"/>
                <a:ea typeface="微软雅黑" panose="020B0503020204020204" charset="-122"/>
              </a:rPr>
              <a:t>（2）性能的瓶颈：</a:t>
            </a:r>
            <a:r>
              <a:rPr lang="zh-CN" altLang="en-US" sz="2400" b="1" dirty="0">
                <a:latin typeface="Times New Roman" panose="02020603050405020304" pitchFamily="18" charset="0"/>
                <a:ea typeface="宋体" panose="02010600030101010101" pitchFamily="2" charset="-122"/>
              </a:rPr>
              <a:t>整个分布式文件系统的吞吐量，受限于单个名称节点的吞吐量。</a:t>
            </a:r>
            <a:endParaRPr lang="zh-CN" altLang="en-US" sz="2400" b="1" dirty="0">
              <a:latin typeface="Times New Roman" panose="02020603050405020304" pitchFamily="18" charset="0"/>
              <a:ea typeface="宋体" panose="02010600030101010101" pitchFamily="2" charset="-122"/>
            </a:endParaRPr>
          </a:p>
          <a:p>
            <a:pPr algn="just">
              <a:lnSpc>
                <a:spcPct val="120000"/>
              </a:lnSpc>
              <a:spcBef>
                <a:spcPts val="600"/>
              </a:spcBef>
              <a:buFontTx/>
            </a:pPr>
            <a:r>
              <a:rPr lang="zh-CN" altLang="en-US" sz="2400" b="1" dirty="0">
                <a:latin typeface="Times New Roman" panose="02020603050405020304" pitchFamily="18" charset="0"/>
                <a:ea typeface="宋体" panose="02010600030101010101" pitchFamily="2" charset="-122"/>
              </a:rPr>
              <a:t>    </a:t>
            </a:r>
            <a:r>
              <a:rPr lang="zh-CN" altLang="en-US" sz="2400" b="1" dirty="0">
                <a:solidFill>
                  <a:srgbClr val="FF0000"/>
                </a:solidFill>
                <a:latin typeface="微软雅黑" panose="020B0503020204020204" charset="-122"/>
                <a:ea typeface="微软雅黑" panose="020B0503020204020204" charset="-122"/>
              </a:rPr>
              <a:t>（3）隔离问题：</a:t>
            </a:r>
            <a:r>
              <a:rPr lang="zh-CN" altLang="en-US" sz="2400" b="1" dirty="0">
                <a:latin typeface="Times New Roman" panose="02020603050405020304" pitchFamily="18" charset="0"/>
                <a:ea typeface="宋体" panose="02010600030101010101" pitchFamily="2" charset="-122"/>
              </a:rPr>
              <a:t>由于集群中只有一个名称节点，只有一个命名空间，因此，无法对不同应用程序进行隔离。</a:t>
            </a:r>
            <a:endParaRPr lang="zh-CN" altLang="en-US" sz="2400" b="1" dirty="0">
              <a:latin typeface="Times New Roman" panose="02020603050405020304" pitchFamily="18" charset="0"/>
              <a:ea typeface="宋体" panose="02010600030101010101" pitchFamily="2" charset="-122"/>
            </a:endParaRPr>
          </a:p>
          <a:p>
            <a:pPr algn="just">
              <a:lnSpc>
                <a:spcPct val="120000"/>
              </a:lnSpc>
              <a:spcBef>
                <a:spcPts val="600"/>
              </a:spcBef>
              <a:buFontTx/>
            </a:pPr>
            <a:r>
              <a:rPr lang="zh-CN" altLang="en-US" sz="2400" b="1" dirty="0">
                <a:latin typeface="Times New Roman" panose="02020603050405020304" pitchFamily="18" charset="0"/>
                <a:ea typeface="宋体" panose="02010600030101010101" pitchFamily="2" charset="-122"/>
              </a:rPr>
              <a:t>    </a:t>
            </a:r>
            <a:r>
              <a:rPr lang="zh-CN" altLang="en-US" sz="2400" b="1" dirty="0">
                <a:solidFill>
                  <a:srgbClr val="FF0000"/>
                </a:solidFill>
                <a:latin typeface="微软雅黑" panose="020B0503020204020204" charset="-122"/>
                <a:ea typeface="微软雅黑" panose="020B0503020204020204" charset="-122"/>
              </a:rPr>
              <a:t>（4）集群的可用性：</a:t>
            </a:r>
            <a:r>
              <a:rPr lang="zh-CN" altLang="en-US" sz="2400" b="1" dirty="0">
                <a:latin typeface="Times New Roman" panose="02020603050405020304" pitchFamily="18" charset="0"/>
                <a:ea typeface="宋体" panose="02010600030101010101" pitchFamily="2" charset="-122"/>
              </a:rPr>
              <a:t>一旦这个唯一的名称节点发生故障，会导致整个集群变得不可用。</a:t>
            </a:r>
            <a:endParaRPr lang="zh-CN" altLang="en-US" sz="2400" b="1" dirty="0">
              <a:latin typeface="Times New Roman" panose="02020603050405020304" pitchFamily="18" charset="0"/>
              <a:ea typeface="宋体" panose="02010600030101010101" pitchFamily="2"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Rectangle 2"/>
          <p:cNvSpPr>
            <a:spLocks noGrp="1"/>
          </p:cNvSpPr>
          <p:nvPr>
            <p:ph type="title"/>
          </p:nvPr>
        </p:nvSpPr>
        <p:spPr/>
        <p:txBody>
          <a:bodyPr vert="horz" wrap="square" lIns="91440" tIns="45720" rIns="91440" bIns="45720" anchor="ctr" anchorCtr="0"/>
          <a:p>
            <a:r>
              <a:rPr lang="en-US" altLang="zh-CN" dirty="0"/>
              <a:t>3.5 HDFS</a:t>
            </a:r>
            <a:r>
              <a:rPr lang="zh-CN" altLang="en-US" dirty="0"/>
              <a:t>的存储原理</a:t>
            </a:r>
            <a:endParaRPr lang="zh-CN" altLang="en-US" dirty="0"/>
          </a:p>
        </p:txBody>
      </p:sp>
      <p:sp>
        <p:nvSpPr>
          <p:cNvPr id="39938" name="Rectangle 3"/>
          <p:cNvSpPr>
            <a:spLocks noGrp="1"/>
          </p:cNvSpPr>
          <p:nvPr>
            <p:ph idx="1"/>
          </p:nvPr>
        </p:nvSpPr>
        <p:spPr/>
        <p:txBody>
          <a:bodyPr vert="horz" wrap="square" lIns="91440" tIns="45720" rIns="91440" bIns="45720" anchor="t" anchorCtr="0"/>
          <a:p>
            <a:pPr marL="0" indent="0">
              <a:lnSpc>
                <a:spcPct val="140000"/>
              </a:lnSpc>
              <a:buNone/>
            </a:pPr>
            <a:r>
              <a:rPr lang="en-US" altLang="zh-CN" sz="2800" b="1" dirty="0"/>
              <a:t>3.5.1	</a:t>
            </a:r>
            <a:r>
              <a:rPr lang="zh-CN" altLang="en-US" sz="2800" b="1" dirty="0"/>
              <a:t>数据的</a:t>
            </a:r>
            <a:r>
              <a:rPr lang="zh-CN" altLang="en-US" sz="2800" b="1" dirty="0">
                <a:sym typeface="+mn-ea"/>
              </a:rPr>
              <a:t>冗余存储</a:t>
            </a:r>
            <a:endParaRPr lang="zh-CN" altLang="en-US" sz="2800" b="1" dirty="0"/>
          </a:p>
          <a:p>
            <a:pPr marL="0" indent="0">
              <a:lnSpc>
                <a:spcPct val="140000"/>
              </a:lnSpc>
              <a:buNone/>
            </a:pPr>
            <a:r>
              <a:rPr lang="en-US" altLang="zh-CN" sz="2800" b="1" dirty="0"/>
              <a:t>3.5.2	</a:t>
            </a:r>
            <a:r>
              <a:rPr lang="zh-CN" altLang="en-US" sz="2800" b="1" dirty="0"/>
              <a:t>数据存取策略</a:t>
            </a:r>
            <a:endParaRPr lang="zh-CN" altLang="en-US" sz="2800" b="1" dirty="0"/>
          </a:p>
          <a:p>
            <a:pPr marL="0" indent="0">
              <a:lnSpc>
                <a:spcPct val="140000"/>
              </a:lnSpc>
              <a:buNone/>
            </a:pPr>
            <a:r>
              <a:rPr lang="en-US" altLang="zh-CN" sz="2800" b="1" dirty="0"/>
              <a:t>3.5.3	</a:t>
            </a:r>
            <a:r>
              <a:rPr lang="zh-CN" altLang="en-US" sz="2800" b="1" dirty="0"/>
              <a:t>数据错误与恢复</a:t>
            </a:r>
            <a:endParaRPr lang="zh-CN" altLang="en-US" sz="2800" b="1" dirty="0"/>
          </a:p>
          <a:p>
            <a:pPr marL="0" indent="0">
              <a:buNone/>
            </a:pPr>
            <a:endParaRPr lang="zh-CN" altLang="en-US" sz="28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Rectangle 2"/>
          <p:cNvSpPr>
            <a:spLocks noGrp="1"/>
          </p:cNvSpPr>
          <p:nvPr>
            <p:ph type="title"/>
          </p:nvPr>
        </p:nvSpPr>
        <p:spPr/>
        <p:txBody>
          <a:bodyPr vert="horz" wrap="square" lIns="91440" tIns="45720" rIns="91440" bIns="45720" anchor="ctr" anchorCtr="0"/>
          <a:p>
            <a:r>
              <a:rPr lang="en-US" altLang="zh-CN" dirty="0"/>
              <a:t>3.1 </a:t>
            </a:r>
            <a:r>
              <a:rPr lang="zh-CN" altLang="en-US" dirty="0"/>
              <a:t>分布式文件系统</a:t>
            </a:r>
            <a:endParaRPr lang="zh-CN" altLang="en-US" dirty="0"/>
          </a:p>
        </p:txBody>
      </p:sp>
      <p:sp>
        <p:nvSpPr>
          <p:cNvPr id="10242" name="Rectangle 3"/>
          <p:cNvSpPr>
            <a:spLocks noGrp="1"/>
          </p:cNvSpPr>
          <p:nvPr>
            <p:ph idx="1"/>
          </p:nvPr>
        </p:nvSpPr>
        <p:spPr/>
        <p:txBody>
          <a:bodyPr vert="horz" wrap="square" lIns="91440" tIns="45720" rIns="91440" bIns="45720" anchor="t" anchorCtr="0"/>
          <a:p>
            <a:pPr marL="0" indent="0" algn="just">
              <a:lnSpc>
                <a:spcPct val="170000"/>
              </a:lnSpc>
              <a:buNone/>
            </a:pPr>
            <a:r>
              <a:rPr lang="en-US" altLang="zh-CN" sz="2800" b="1" dirty="0"/>
              <a:t>3.1.1	</a:t>
            </a:r>
            <a:r>
              <a:rPr lang="zh-CN" altLang="en-US" sz="2800" b="1" dirty="0"/>
              <a:t>计算机集群结构</a:t>
            </a:r>
            <a:endParaRPr lang="zh-CN" altLang="en-US" sz="2800" b="1" dirty="0"/>
          </a:p>
          <a:p>
            <a:pPr marL="0" indent="0" algn="just">
              <a:lnSpc>
                <a:spcPct val="170000"/>
              </a:lnSpc>
              <a:buNone/>
            </a:pPr>
            <a:r>
              <a:rPr lang="en-US" altLang="zh-CN" sz="2800" b="1" dirty="0"/>
              <a:t>3.1.2	</a:t>
            </a:r>
            <a:r>
              <a:rPr lang="zh-CN" altLang="en-US" sz="2800" b="1" dirty="0"/>
              <a:t>分布式文件系统的结构</a:t>
            </a:r>
            <a:endParaRPr lang="zh-CN" altLang="en-US" sz="2800" b="1" dirty="0"/>
          </a:p>
          <a:p>
            <a:pPr marL="0" indent="0" algn="just">
              <a:lnSpc>
                <a:spcPct val="170000"/>
              </a:lnSpc>
              <a:buNone/>
            </a:pPr>
            <a:r>
              <a:rPr lang="en-US" altLang="zh-CN" sz="2800" b="1" dirty="0"/>
              <a:t>3.1.3 </a:t>
            </a:r>
            <a:r>
              <a:rPr lang="zh-CN" altLang="en-US" sz="2800" b="1" dirty="0"/>
              <a:t>分布式文件系统的设计需求</a:t>
            </a:r>
            <a:endParaRPr lang="zh-CN" altLang="en-US" sz="2800" b="1"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1" name="Rectangle 2"/>
          <p:cNvSpPr>
            <a:spLocks noGrp="1"/>
          </p:cNvSpPr>
          <p:nvPr>
            <p:ph type="title"/>
          </p:nvPr>
        </p:nvSpPr>
        <p:spPr/>
        <p:txBody>
          <a:bodyPr vert="horz" wrap="square" lIns="91440" tIns="45720" rIns="91440" bIns="45720" anchor="ctr" anchorCtr="0"/>
          <a:p>
            <a:pPr marL="342900" indent="-342900" algn="just"/>
            <a:r>
              <a:rPr lang="en-US" altLang="zh-CN" b="1" dirty="0"/>
              <a:t>3.5.1 </a:t>
            </a:r>
            <a:r>
              <a:rPr lang="zh-CN" altLang="en-US" b="1" dirty="0"/>
              <a:t>数据的冗余存储</a:t>
            </a:r>
            <a:endParaRPr lang="zh-CN" altLang="en-US" b="1" dirty="0"/>
          </a:p>
        </p:txBody>
      </p:sp>
      <p:sp>
        <p:nvSpPr>
          <p:cNvPr id="40962" name="文本框 1"/>
          <p:cNvSpPr txBox="1"/>
          <p:nvPr/>
        </p:nvSpPr>
        <p:spPr>
          <a:xfrm>
            <a:off x="76200" y="1068388"/>
            <a:ext cx="3798888" cy="5569585"/>
          </a:xfrm>
          <a:prstGeom prst="rect">
            <a:avLst/>
          </a:prstGeom>
          <a:noFill/>
          <a:ln w="9525">
            <a:noFill/>
          </a:ln>
        </p:spPr>
        <p:txBody>
          <a:bodyPr wrap="square" anchor="t" anchorCtr="0">
            <a:spAutoFit/>
          </a:bodyPr>
          <a:p>
            <a:pPr algn="just">
              <a:lnSpc>
                <a:spcPct val="110000"/>
              </a:lnSpc>
              <a:spcAft>
                <a:spcPts val="600"/>
              </a:spcAft>
              <a:buFontTx/>
            </a:pPr>
            <a:r>
              <a:rPr lang="en-US" altLang="zh-CN" sz="2700" b="1" dirty="0">
                <a:latin typeface="Times New Roman" panose="02020603050405020304" pitchFamily="18" charset="0"/>
                <a:ea typeface="宋体" panose="02010600030101010101" pitchFamily="2" charset="-122"/>
              </a:rPr>
              <a:t>        </a:t>
            </a:r>
            <a:r>
              <a:rPr lang="zh-CN" altLang="en-US" sz="2700" b="1" dirty="0">
                <a:latin typeface="Times New Roman" panose="02020603050405020304" pitchFamily="18" charset="0"/>
                <a:ea typeface="宋体" panose="02010600030101010101" pitchFamily="2" charset="-122"/>
              </a:rPr>
              <a:t>作为一个分布式文件系统，为了保证系统的</a:t>
            </a:r>
            <a:r>
              <a:rPr lang="zh-CN" altLang="en-US" sz="2700" b="1" dirty="0">
                <a:solidFill>
                  <a:srgbClr val="FF0000"/>
                </a:solidFill>
                <a:latin typeface="微软雅黑" panose="020B0503020204020204" charset="-122"/>
                <a:ea typeface="微软雅黑" panose="020B0503020204020204" charset="-122"/>
              </a:rPr>
              <a:t>容错性和可用性</a:t>
            </a:r>
            <a:r>
              <a:rPr lang="zh-CN" altLang="en-US" sz="2700" b="1" dirty="0">
                <a:latin typeface="Times New Roman" panose="02020603050405020304" pitchFamily="18" charset="0"/>
                <a:ea typeface="宋体" panose="02010600030101010101" pitchFamily="2" charset="-122"/>
              </a:rPr>
              <a:t>，</a:t>
            </a:r>
            <a:r>
              <a:rPr lang="en-US" altLang="zh-CN" sz="2700" b="1" dirty="0">
                <a:latin typeface="Times New Roman" panose="02020603050405020304" pitchFamily="18" charset="0"/>
                <a:ea typeface="宋体" panose="02010600030101010101" pitchFamily="2" charset="-122"/>
              </a:rPr>
              <a:t>HDFS</a:t>
            </a:r>
            <a:r>
              <a:rPr lang="zh-CN" altLang="en-US" sz="2700" b="1" dirty="0">
                <a:latin typeface="Times New Roman" panose="02020603050405020304" pitchFamily="18" charset="0"/>
                <a:ea typeface="宋体" panose="02010600030101010101" pitchFamily="2" charset="-122"/>
              </a:rPr>
              <a:t>采用了</a:t>
            </a:r>
            <a:r>
              <a:rPr lang="zh-CN" altLang="en-US" sz="2700" b="1" dirty="0">
                <a:solidFill>
                  <a:srgbClr val="FF0000"/>
                </a:solidFill>
                <a:latin typeface="微软雅黑" panose="020B0503020204020204" charset="-122"/>
                <a:ea typeface="微软雅黑" panose="020B0503020204020204" charset="-122"/>
              </a:rPr>
              <a:t>多副本方式</a:t>
            </a:r>
            <a:r>
              <a:rPr lang="zh-CN" altLang="en-US" sz="2700" b="1" dirty="0">
                <a:latin typeface="Times New Roman" panose="02020603050405020304" pitchFamily="18" charset="0"/>
                <a:ea typeface="宋体" panose="02010600030101010101" pitchFamily="2" charset="-122"/>
              </a:rPr>
              <a:t>对数据进行冗余存储，通常一个数据块的多个副本会被分布到不同的数据节点上，如图</a:t>
            </a:r>
            <a:r>
              <a:rPr lang="en-US" altLang="zh-CN" sz="2700" b="1" dirty="0">
                <a:latin typeface="Times New Roman" panose="02020603050405020304" pitchFamily="18" charset="0"/>
                <a:ea typeface="宋体" panose="02010600030101010101" pitchFamily="2" charset="-122"/>
              </a:rPr>
              <a:t>3-5</a:t>
            </a:r>
            <a:r>
              <a:rPr lang="zh-CN" altLang="en-US" sz="2700" b="1" dirty="0">
                <a:latin typeface="Times New Roman" panose="02020603050405020304" pitchFamily="18" charset="0"/>
                <a:ea typeface="宋体" panose="02010600030101010101" pitchFamily="2" charset="-122"/>
              </a:rPr>
              <a:t>所示，数据块</a:t>
            </a:r>
            <a:r>
              <a:rPr lang="en-US" altLang="zh-CN" sz="2700" b="1" dirty="0">
                <a:latin typeface="Times New Roman" panose="02020603050405020304" pitchFamily="18" charset="0"/>
                <a:ea typeface="宋体" panose="02010600030101010101" pitchFamily="2" charset="-122"/>
              </a:rPr>
              <a:t>1</a:t>
            </a:r>
            <a:r>
              <a:rPr lang="zh-CN" altLang="en-US" sz="2700" b="1" dirty="0">
                <a:latin typeface="Times New Roman" panose="02020603050405020304" pitchFamily="18" charset="0"/>
                <a:ea typeface="宋体" panose="02010600030101010101" pitchFamily="2" charset="-122"/>
              </a:rPr>
              <a:t>被分别存放到数据节点</a:t>
            </a:r>
            <a:r>
              <a:rPr lang="en-US" altLang="zh-CN" sz="2700" b="1" dirty="0">
                <a:latin typeface="Times New Roman" panose="02020603050405020304" pitchFamily="18" charset="0"/>
                <a:ea typeface="宋体" panose="02010600030101010101" pitchFamily="2" charset="-122"/>
              </a:rPr>
              <a:t>A</a:t>
            </a:r>
            <a:r>
              <a:rPr lang="zh-CN" altLang="en-US" sz="2700" b="1" dirty="0">
                <a:latin typeface="Times New Roman" panose="02020603050405020304" pitchFamily="18" charset="0"/>
                <a:ea typeface="宋体" panose="02010600030101010101" pitchFamily="2" charset="-122"/>
              </a:rPr>
              <a:t>和</a:t>
            </a:r>
            <a:r>
              <a:rPr lang="en-US" altLang="zh-CN" sz="2700" b="1" dirty="0">
                <a:latin typeface="Times New Roman" panose="02020603050405020304" pitchFamily="18" charset="0"/>
                <a:ea typeface="宋体" panose="02010600030101010101" pitchFamily="2" charset="-122"/>
              </a:rPr>
              <a:t>C</a:t>
            </a:r>
            <a:r>
              <a:rPr lang="zh-CN" altLang="en-US" sz="2700" b="1" dirty="0">
                <a:latin typeface="Times New Roman" panose="02020603050405020304" pitchFamily="18" charset="0"/>
                <a:ea typeface="宋体" panose="02010600030101010101" pitchFamily="2" charset="-122"/>
              </a:rPr>
              <a:t>上，数据块</a:t>
            </a:r>
            <a:r>
              <a:rPr lang="en-US" altLang="zh-CN" sz="2700" b="1" dirty="0">
                <a:latin typeface="Times New Roman" panose="02020603050405020304" pitchFamily="18" charset="0"/>
                <a:ea typeface="宋体" panose="02010600030101010101" pitchFamily="2" charset="-122"/>
              </a:rPr>
              <a:t>2</a:t>
            </a:r>
            <a:r>
              <a:rPr lang="zh-CN" altLang="en-US" sz="2700" b="1" dirty="0">
                <a:latin typeface="Times New Roman" panose="02020603050405020304" pitchFamily="18" charset="0"/>
                <a:ea typeface="宋体" panose="02010600030101010101" pitchFamily="2" charset="-122"/>
              </a:rPr>
              <a:t>被存放在数据节点</a:t>
            </a:r>
            <a:r>
              <a:rPr lang="en-US" altLang="zh-CN" sz="2700" b="1" dirty="0">
                <a:latin typeface="Times New Roman" panose="02020603050405020304" pitchFamily="18" charset="0"/>
                <a:ea typeface="宋体" panose="02010600030101010101" pitchFamily="2" charset="-122"/>
              </a:rPr>
              <a:t>A</a:t>
            </a:r>
            <a:r>
              <a:rPr lang="zh-CN" altLang="en-US" sz="2700" b="1" dirty="0">
                <a:latin typeface="Times New Roman" panose="02020603050405020304" pitchFamily="18" charset="0"/>
                <a:ea typeface="宋体" panose="02010600030101010101" pitchFamily="2" charset="-122"/>
              </a:rPr>
              <a:t>和</a:t>
            </a:r>
            <a:r>
              <a:rPr lang="en-US" altLang="zh-CN" sz="2700" b="1" dirty="0">
                <a:latin typeface="Times New Roman" panose="02020603050405020304" pitchFamily="18" charset="0"/>
                <a:ea typeface="宋体" panose="02010600030101010101" pitchFamily="2" charset="-122"/>
              </a:rPr>
              <a:t>B</a:t>
            </a:r>
            <a:r>
              <a:rPr lang="zh-CN" altLang="en-US" sz="2700" b="1" dirty="0">
                <a:latin typeface="Times New Roman" panose="02020603050405020304" pitchFamily="18" charset="0"/>
                <a:ea typeface="宋体" panose="02010600030101010101" pitchFamily="2" charset="-122"/>
              </a:rPr>
              <a:t>上。   </a:t>
            </a:r>
            <a:endParaRPr lang="zh-CN" altLang="en-US" sz="2700" b="1" dirty="0">
              <a:latin typeface="Times New Roman" panose="02020603050405020304" pitchFamily="18" charset="0"/>
              <a:ea typeface="宋体" panose="02010600030101010101" pitchFamily="2" charset="-122"/>
            </a:endParaRPr>
          </a:p>
        </p:txBody>
      </p:sp>
      <p:pic>
        <p:nvPicPr>
          <p:cNvPr id="40963" name="Picture 5"/>
          <p:cNvPicPr>
            <a:picLocks noChangeAspect="1"/>
          </p:cNvPicPr>
          <p:nvPr/>
        </p:nvPicPr>
        <p:blipFill>
          <a:blip r:embed="rId1"/>
          <a:stretch>
            <a:fillRect/>
          </a:stretch>
        </p:blipFill>
        <p:spPr>
          <a:xfrm>
            <a:off x="3949700" y="2292350"/>
            <a:ext cx="5181600" cy="2984500"/>
          </a:xfrm>
          <a:prstGeom prst="rect">
            <a:avLst/>
          </a:prstGeom>
          <a:noFill/>
          <a:ln w="9525">
            <a:noFill/>
          </a:ln>
        </p:spPr>
      </p:pic>
      <p:sp>
        <p:nvSpPr>
          <p:cNvPr id="40964" name="Rectangle 6"/>
          <p:cNvSpPr/>
          <p:nvPr/>
        </p:nvSpPr>
        <p:spPr>
          <a:xfrm>
            <a:off x="4524375" y="5432425"/>
            <a:ext cx="4233863" cy="460375"/>
          </a:xfrm>
          <a:prstGeom prst="rect">
            <a:avLst/>
          </a:prstGeom>
          <a:noFill/>
          <a:ln w="9525">
            <a:noFill/>
          </a:ln>
        </p:spPr>
        <p:txBody>
          <a:bodyPr wrap="none" anchor="ctr" anchorCtr="0">
            <a:spAutoFit/>
          </a:bodyPr>
          <a:p>
            <a:pPr eaLnBrk="0" hangingPunct="0"/>
            <a:r>
              <a:rPr lang="zh-CN" altLang="en-US" sz="2400" b="1" dirty="0">
                <a:latin typeface="Times New Roman" panose="02020603050405020304" pitchFamily="18" charset="0"/>
                <a:ea typeface="宋体" panose="02010600030101010101" pitchFamily="2" charset="-122"/>
              </a:rPr>
              <a:t>图</a:t>
            </a:r>
            <a:r>
              <a:rPr lang="en-US" altLang="zh-CN" sz="2400" b="1" dirty="0">
                <a:latin typeface="Times New Roman" panose="02020603050405020304" pitchFamily="18" charset="0"/>
                <a:ea typeface="宋体" panose="02010600030101010101" pitchFamily="2" charset="-122"/>
              </a:rPr>
              <a:t>3-5 HDFS</a:t>
            </a:r>
            <a:r>
              <a:rPr lang="zh-CN" altLang="en-US" sz="2400" b="1" dirty="0">
                <a:latin typeface="Times New Roman" panose="02020603050405020304" pitchFamily="18" charset="0"/>
                <a:ea typeface="宋体" panose="02010600030101010101" pitchFamily="2" charset="-122"/>
              </a:rPr>
              <a:t>数据块多副本存储 </a:t>
            </a:r>
            <a:endParaRPr lang="zh-CN" altLang="en-US" sz="2400" b="1" dirty="0">
              <a:latin typeface="Times New Roman" panose="02020603050405020304" pitchFamily="18" charset="0"/>
              <a:ea typeface="宋体" panose="02010600030101010101" pitchFamily="2" charset="-122"/>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Rectangle 2"/>
          <p:cNvSpPr>
            <a:spLocks noGrp="1"/>
          </p:cNvSpPr>
          <p:nvPr>
            <p:ph type="title"/>
          </p:nvPr>
        </p:nvSpPr>
        <p:spPr/>
        <p:txBody>
          <a:bodyPr vert="horz" wrap="square" lIns="91440" tIns="45720" rIns="91440" bIns="45720" anchor="ctr" anchorCtr="0"/>
          <a:p>
            <a:pPr marL="342900" indent="-342900"/>
            <a:r>
              <a:rPr lang="en-US" altLang="zh-CN" b="1" dirty="0"/>
              <a:t>3.5.1	 </a:t>
            </a:r>
            <a:r>
              <a:rPr lang="zh-CN" altLang="en-US" b="1" dirty="0"/>
              <a:t>数据的冗余存储</a:t>
            </a:r>
            <a:endParaRPr lang="zh-CN" altLang="en-US" b="1" dirty="0"/>
          </a:p>
        </p:txBody>
      </p:sp>
      <p:sp>
        <p:nvSpPr>
          <p:cNvPr id="41986" name="文本框 1"/>
          <p:cNvSpPr txBox="1"/>
          <p:nvPr/>
        </p:nvSpPr>
        <p:spPr>
          <a:xfrm>
            <a:off x="152400" y="1295400"/>
            <a:ext cx="8839200" cy="2276475"/>
          </a:xfrm>
          <a:prstGeom prst="rect">
            <a:avLst/>
          </a:prstGeom>
          <a:noFill/>
          <a:ln w="9525">
            <a:noFill/>
          </a:ln>
        </p:spPr>
        <p:txBody>
          <a:bodyPr anchor="t" anchorCtr="0">
            <a:spAutoFit/>
          </a:bodyPr>
          <a:p>
            <a:pPr algn="just">
              <a:spcAft>
                <a:spcPts val="600"/>
              </a:spcAft>
              <a:buFontTx/>
            </a:pPr>
            <a:r>
              <a:rPr lang="zh-CN" altLang="en-US" sz="2800" b="1" dirty="0">
                <a:latin typeface="Arial" panose="020B0604020202020204" pitchFamily="34" charset="0"/>
                <a:ea typeface="宋体" panose="02010600030101010101" pitchFamily="2" charset="-122"/>
              </a:rPr>
              <a:t>这种多副本方式具有以下几个优点：</a:t>
            </a:r>
            <a:endParaRPr lang="zh-CN" altLang="en-US" sz="2800" b="1" dirty="0">
              <a:latin typeface="Arial" panose="020B0604020202020204" pitchFamily="34" charset="0"/>
              <a:ea typeface="宋体" panose="02010600030101010101" pitchFamily="2" charset="-122"/>
            </a:endParaRPr>
          </a:p>
          <a:p>
            <a:pPr algn="just">
              <a:spcBef>
                <a:spcPts val="600"/>
              </a:spcBef>
              <a:spcAft>
                <a:spcPts val="600"/>
              </a:spcAft>
              <a:buFontTx/>
            </a:pPr>
            <a:r>
              <a:rPr lang="zh-CN" altLang="en-US" sz="2800" b="1" dirty="0">
                <a:latin typeface="Arial" panose="020B0604020202020204" pitchFamily="34" charset="0"/>
                <a:ea typeface="宋体" panose="02010600030101010101" pitchFamily="2" charset="-122"/>
              </a:rPr>
              <a:t>    （</a:t>
            </a:r>
            <a:r>
              <a:rPr lang="en-US" altLang="zh-CN" sz="2800" b="1" dirty="0">
                <a:latin typeface="Arial" panose="020B0604020202020204" pitchFamily="34" charset="0"/>
                <a:ea typeface="宋体" panose="02010600030101010101" pitchFamily="2" charset="-122"/>
              </a:rPr>
              <a:t>1</a:t>
            </a:r>
            <a:r>
              <a:rPr lang="zh-CN" altLang="en-US" sz="2800" b="1" dirty="0">
                <a:latin typeface="Arial" panose="020B0604020202020204" pitchFamily="34" charset="0"/>
                <a:ea typeface="宋体" panose="02010600030101010101" pitchFamily="2" charset="-122"/>
              </a:rPr>
              <a:t>）加快数据传输速度。</a:t>
            </a:r>
            <a:endParaRPr lang="zh-CN" altLang="en-US" sz="2800" b="1" dirty="0">
              <a:latin typeface="Arial" panose="020B0604020202020204" pitchFamily="34" charset="0"/>
              <a:ea typeface="宋体" panose="02010600030101010101" pitchFamily="2" charset="-122"/>
            </a:endParaRPr>
          </a:p>
          <a:p>
            <a:pPr algn="just">
              <a:spcBef>
                <a:spcPts val="600"/>
              </a:spcBef>
              <a:spcAft>
                <a:spcPts val="600"/>
              </a:spcAft>
              <a:buFontTx/>
            </a:pPr>
            <a:r>
              <a:rPr lang="zh-CN" altLang="en-US" sz="2800" b="1" dirty="0">
                <a:latin typeface="Arial" panose="020B0604020202020204" pitchFamily="34" charset="0"/>
                <a:ea typeface="宋体" panose="02010600030101010101" pitchFamily="2" charset="-122"/>
              </a:rPr>
              <a:t>    （</a:t>
            </a:r>
            <a:r>
              <a:rPr lang="en-US" altLang="zh-CN" sz="2800" b="1" dirty="0">
                <a:latin typeface="Arial" panose="020B0604020202020204" pitchFamily="34" charset="0"/>
                <a:ea typeface="宋体" panose="02010600030101010101" pitchFamily="2" charset="-122"/>
              </a:rPr>
              <a:t>2</a:t>
            </a:r>
            <a:r>
              <a:rPr lang="zh-CN" altLang="en-US" sz="2800" b="1" dirty="0">
                <a:latin typeface="Arial" panose="020B0604020202020204" pitchFamily="34" charset="0"/>
                <a:ea typeface="宋体" panose="02010600030101010101" pitchFamily="2" charset="-122"/>
              </a:rPr>
              <a:t>）容易检查数据错误。</a:t>
            </a:r>
            <a:endParaRPr lang="zh-CN" altLang="en-US" sz="2800" b="1" dirty="0">
              <a:latin typeface="Arial" panose="020B0604020202020204" pitchFamily="34" charset="0"/>
              <a:ea typeface="宋体" panose="02010600030101010101" pitchFamily="2" charset="-122"/>
            </a:endParaRPr>
          </a:p>
          <a:p>
            <a:pPr algn="just">
              <a:spcBef>
                <a:spcPts val="600"/>
              </a:spcBef>
              <a:spcAft>
                <a:spcPts val="600"/>
              </a:spcAft>
              <a:buFontTx/>
            </a:pPr>
            <a:r>
              <a:rPr lang="zh-CN" altLang="en-US" sz="2800" b="1" dirty="0">
                <a:latin typeface="Arial" panose="020B0604020202020204" pitchFamily="34" charset="0"/>
                <a:ea typeface="宋体" panose="02010600030101010101" pitchFamily="2" charset="-122"/>
              </a:rPr>
              <a:t>    （</a:t>
            </a:r>
            <a:r>
              <a:rPr lang="en-US" altLang="zh-CN" sz="2800" b="1" dirty="0">
                <a:latin typeface="Arial" panose="020B0604020202020204" pitchFamily="34" charset="0"/>
                <a:ea typeface="宋体" panose="02010600030101010101" pitchFamily="2" charset="-122"/>
              </a:rPr>
              <a:t>3</a:t>
            </a:r>
            <a:r>
              <a:rPr lang="zh-CN" altLang="en-US" sz="2800" b="1" dirty="0">
                <a:latin typeface="Arial" panose="020B0604020202020204" pitchFamily="34" charset="0"/>
                <a:ea typeface="宋体" panose="02010600030101010101" pitchFamily="2" charset="-122"/>
              </a:rPr>
              <a:t>）保证数据可靠性。</a:t>
            </a:r>
            <a:endParaRPr lang="zh-CN" altLang="en-US" sz="2800" b="1" dirty="0">
              <a:latin typeface="Arial" panose="020B0604020202020204" pitchFamily="34" charset="0"/>
              <a:ea typeface="宋体" panose="02010600030101010101" pitchFamily="2" charset="-122"/>
            </a:endParaRPr>
          </a:p>
        </p:txBody>
      </p:sp>
      <p:pic>
        <p:nvPicPr>
          <p:cNvPr id="41987" name="Picture 5"/>
          <p:cNvPicPr>
            <a:picLocks noChangeAspect="1"/>
          </p:cNvPicPr>
          <p:nvPr/>
        </p:nvPicPr>
        <p:blipFill>
          <a:blip r:embed="rId1"/>
          <a:stretch>
            <a:fillRect/>
          </a:stretch>
        </p:blipFill>
        <p:spPr>
          <a:xfrm>
            <a:off x="2514600" y="2378075"/>
            <a:ext cx="6477000" cy="3730625"/>
          </a:xfrm>
          <a:prstGeom prst="rect">
            <a:avLst/>
          </a:prstGeom>
          <a:noFill/>
          <a:ln w="9525">
            <a:noFill/>
          </a:ln>
        </p:spPr>
      </p:pic>
      <p:sp>
        <p:nvSpPr>
          <p:cNvPr id="41988" name="Rectangle 6"/>
          <p:cNvSpPr/>
          <p:nvPr/>
        </p:nvSpPr>
        <p:spPr>
          <a:xfrm>
            <a:off x="3730625" y="6126163"/>
            <a:ext cx="4232275" cy="460375"/>
          </a:xfrm>
          <a:prstGeom prst="rect">
            <a:avLst/>
          </a:prstGeom>
          <a:noFill/>
          <a:ln w="9525">
            <a:noFill/>
          </a:ln>
        </p:spPr>
        <p:txBody>
          <a:bodyPr wrap="none" anchor="ctr" anchorCtr="0">
            <a:spAutoFit/>
          </a:bodyPr>
          <a:p>
            <a:pPr eaLnBrk="0" hangingPunct="0"/>
            <a:r>
              <a:rPr lang="zh-CN" altLang="en-US" sz="2400" b="1" dirty="0">
                <a:latin typeface="Times New Roman" panose="02020603050405020304" pitchFamily="18" charset="0"/>
                <a:ea typeface="宋体" panose="02010600030101010101" pitchFamily="2" charset="-122"/>
              </a:rPr>
              <a:t>图</a:t>
            </a:r>
            <a:r>
              <a:rPr lang="en-US" altLang="zh-CN" sz="2400" b="1" dirty="0">
                <a:latin typeface="Times New Roman" panose="02020603050405020304" pitchFamily="18" charset="0"/>
                <a:ea typeface="宋体" panose="02010600030101010101" pitchFamily="2" charset="-122"/>
              </a:rPr>
              <a:t>3-5 HDFS</a:t>
            </a:r>
            <a:r>
              <a:rPr lang="zh-CN" altLang="en-US" sz="2400" b="1" dirty="0">
                <a:latin typeface="Times New Roman" panose="02020603050405020304" pitchFamily="18" charset="0"/>
                <a:ea typeface="宋体" panose="02010600030101010101" pitchFamily="2" charset="-122"/>
              </a:rPr>
              <a:t>数据块多副本存储 </a:t>
            </a:r>
            <a:endParaRPr lang="zh-CN" altLang="en-US" sz="2400" b="1" dirty="0">
              <a:latin typeface="Times New Roman" panose="02020603050405020304" pitchFamily="18" charset="0"/>
              <a:ea typeface="宋体" panose="02010600030101010101" pitchFamily="2"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3009" name="Rectangle 2"/>
          <p:cNvSpPr>
            <a:spLocks noGrp="1"/>
          </p:cNvSpPr>
          <p:nvPr>
            <p:ph type="title"/>
          </p:nvPr>
        </p:nvSpPr>
        <p:spPr/>
        <p:txBody>
          <a:bodyPr vert="horz" wrap="square" lIns="91440" tIns="45720" rIns="91440" bIns="45720" anchor="ctr" anchorCtr="0"/>
          <a:p>
            <a:pPr marL="342900" indent="-342900"/>
            <a:r>
              <a:rPr lang="en-US" altLang="zh-CN" b="1" dirty="0"/>
              <a:t>3.5.2	 </a:t>
            </a:r>
            <a:r>
              <a:rPr lang="zh-CN" altLang="en-US" b="1" dirty="0"/>
              <a:t>数据存取策略</a:t>
            </a:r>
            <a:r>
              <a:rPr lang="en-US" altLang="zh-CN" b="1" dirty="0"/>
              <a:t>--</a:t>
            </a:r>
            <a:r>
              <a:rPr lang="zh-CN" altLang="en-US" b="1" dirty="0"/>
              <a:t>数据存放</a:t>
            </a:r>
            <a:endParaRPr lang="zh-CN" altLang="en-US" b="1" dirty="0"/>
          </a:p>
        </p:txBody>
      </p:sp>
      <p:sp>
        <p:nvSpPr>
          <p:cNvPr id="43010" name="文本框 2"/>
          <p:cNvSpPr txBox="1"/>
          <p:nvPr/>
        </p:nvSpPr>
        <p:spPr>
          <a:xfrm>
            <a:off x="231775" y="1143000"/>
            <a:ext cx="8794750" cy="521970"/>
          </a:xfrm>
          <a:prstGeom prst="rect">
            <a:avLst/>
          </a:prstGeom>
          <a:noFill/>
          <a:ln w="9525">
            <a:noFill/>
          </a:ln>
        </p:spPr>
        <p:txBody>
          <a:bodyPr wrap="square" anchor="t" anchorCtr="0">
            <a:spAutoFit/>
          </a:bodyPr>
          <a:p>
            <a:pPr algn="just">
              <a:buFontTx/>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1. </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数据存放</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
        <p:nvSpPr>
          <p:cNvPr id="43011" name="TextBox 6"/>
          <p:cNvSpPr txBox="1"/>
          <p:nvPr/>
        </p:nvSpPr>
        <p:spPr>
          <a:xfrm>
            <a:off x="5314950" y="3138488"/>
            <a:ext cx="3397250" cy="460375"/>
          </a:xfrm>
          <a:prstGeom prst="rect">
            <a:avLst/>
          </a:prstGeom>
          <a:noFill/>
          <a:ln w="9525">
            <a:noFill/>
          </a:ln>
        </p:spPr>
        <p:txBody>
          <a:bodyPr wrap="square" anchor="t" anchorCtr="0">
            <a:spAutoFit/>
          </a:bodyPr>
          <a:p>
            <a:pPr algn="ctr" eaLnBrk="0" hangingPunct="0"/>
            <a:r>
              <a:rPr lang="en-US" altLang="zh-CN" sz="2400" b="1" dirty="0">
                <a:latin typeface="Arial" panose="020B0604020202020204" pitchFamily="34" charset="0"/>
                <a:ea typeface="宋体" panose="02010600030101010101" pitchFamily="2" charset="-122"/>
              </a:rPr>
              <a:t>Block</a:t>
            </a:r>
            <a:r>
              <a:rPr lang="zh-CN" altLang="en-US" sz="2400" b="1" dirty="0">
                <a:latin typeface="Arial" panose="020B0604020202020204" pitchFamily="34" charset="0"/>
                <a:ea typeface="宋体" panose="02010600030101010101" pitchFamily="2" charset="-122"/>
              </a:rPr>
              <a:t>的副本放置策略</a:t>
            </a:r>
            <a:endParaRPr lang="zh-CN" altLang="en-US" sz="2400" b="1" dirty="0">
              <a:latin typeface="Arial" panose="020B0604020202020204" pitchFamily="34" charset="0"/>
              <a:ea typeface="宋体" panose="02010600030101010101" pitchFamily="2" charset="-122"/>
            </a:endParaRPr>
          </a:p>
        </p:txBody>
      </p:sp>
      <p:pic>
        <p:nvPicPr>
          <p:cNvPr id="43012" name="Picture 3"/>
          <p:cNvPicPr>
            <a:picLocks noChangeAspect="1"/>
          </p:cNvPicPr>
          <p:nvPr/>
        </p:nvPicPr>
        <p:blipFill>
          <a:blip r:embed="rId1"/>
          <a:stretch>
            <a:fillRect/>
          </a:stretch>
        </p:blipFill>
        <p:spPr>
          <a:xfrm>
            <a:off x="5084763" y="3644900"/>
            <a:ext cx="4065587" cy="2530475"/>
          </a:xfrm>
          <a:prstGeom prst="rect">
            <a:avLst/>
          </a:prstGeom>
          <a:noFill/>
          <a:ln w="9525">
            <a:noFill/>
          </a:ln>
        </p:spPr>
      </p:pic>
      <p:sp>
        <p:nvSpPr>
          <p:cNvPr id="43013" name="TextBox 8"/>
          <p:cNvSpPr txBox="1"/>
          <p:nvPr/>
        </p:nvSpPr>
        <p:spPr>
          <a:xfrm>
            <a:off x="366713" y="1665288"/>
            <a:ext cx="4718050" cy="4929187"/>
          </a:xfrm>
          <a:prstGeom prst="rect">
            <a:avLst/>
          </a:prstGeom>
          <a:noFill/>
          <a:ln w="9525">
            <a:noFill/>
          </a:ln>
        </p:spPr>
        <p:txBody>
          <a:bodyPr wrap="square" anchor="t" anchorCtr="0">
            <a:spAutoFit/>
          </a:bodyPr>
          <a:p>
            <a:pPr marL="457200" indent="-457200" algn="just" eaLnBrk="0" hangingPunct="0">
              <a:lnSpc>
                <a:spcPct val="110000"/>
              </a:lnSpc>
              <a:buFont typeface="Wingdings" panose="05000000000000000000" charset="0"/>
              <a:buChar char="l"/>
            </a:pPr>
            <a:r>
              <a:rPr lang="zh-CN" altLang="en-US" sz="2600" b="1" dirty="0">
                <a:latin typeface="Arial" panose="020B0604020202020204" pitchFamily="34" charset="0"/>
                <a:ea typeface="宋体" panose="02010600030101010101" pitchFamily="2" charset="-122"/>
              </a:rPr>
              <a:t>第一个副本：放置在上传文件的数据节点上；如果是集群外提交，则随机挑选一台磁盘不太满、</a:t>
            </a:r>
            <a:r>
              <a:rPr lang="en-US" altLang="zh-CN" sz="2600" b="1" dirty="0">
                <a:latin typeface="Arial" panose="020B0604020202020204" pitchFamily="34" charset="0"/>
                <a:ea typeface="宋体" panose="02010600030101010101" pitchFamily="2" charset="-122"/>
              </a:rPr>
              <a:t>CPU</a:t>
            </a:r>
            <a:r>
              <a:rPr lang="zh-CN" altLang="en-US" sz="2600" b="1" dirty="0">
                <a:latin typeface="Arial" panose="020B0604020202020204" pitchFamily="34" charset="0"/>
                <a:ea typeface="宋体" panose="02010600030101010101" pitchFamily="2" charset="-122"/>
              </a:rPr>
              <a:t>不太忙的节点；</a:t>
            </a:r>
            <a:endParaRPr lang="en-US" altLang="zh-CN" sz="2600" b="1" dirty="0">
              <a:latin typeface="Arial" panose="020B0604020202020204" pitchFamily="34" charset="0"/>
              <a:ea typeface="宋体" panose="02010600030101010101" pitchFamily="2" charset="-122"/>
            </a:endParaRPr>
          </a:p>
          <a:p>
            <a:pPr marL="457200" indent="-457200" algn="just" eaLnBrk="0" hangingPunct="0">
              <a:lnSpc>
                <a:spcPct val="110000"/>
              </a:lnSpc>
              <a:buFont typeface="Wingdings" panose="05000000000000000000" charset="0"/>
              <a:buChar char="l"/>
            </a:pPr>
            <a:r>
              <a:rPr lang="zh-CN" altLang="en-US" sz="2600" b="1" dirty="0">
                <a:latin typeface="Arial" panose="020B0604020202020204" pitchFamily="34" charset="0"/>
                <a:ea typeface="宋体" panose="02010600030101010101" pitchFamily="2" charset="-122"/>
              </a:rPr>
              <a:t>第二个副本：放置在与第一个副本不同机架的节点上；</a:t>
            </a:r>
            <a:endParaRPr lang="en-US" altLang="zh-CN" sz="2600" b="1" dirty="0">
              <a:latin typeface="Arial" panose="020B0604020202020204" pitchFamily="34" charset="0"/>
              <a:ea typeface="宋体" panose="02010600030101010101" pitchFamily="2" charset="-122"/>
            </a:endParaRPr>
          </a:p>
          <a:p>
            <a:pPr marL="457200" indent="-457200" algn="just" eaLnBrk="0" hangingPunct="0">
              <a:lnSpc>
                <a:spcPct val="110000"/>
              </a:lnSpc>
              <a:buFont typeface="Wingdings" panose="05000000000000000000" charset="0"/>
              <a:buChar char="l"/>
            </a:pPr>
            <a:r>
              <a:rPr lang="zh-CN" altLang="en-US" sz="2600" b="1" dirty="0">
                <a:latin typeface="Arial" panose="020B0604020202020204" pitchFamily="34" charset="0"/>
                <a:ea typeface="宋体" panose="02010600030101010101" pitchFamily="2" charset="-122"/>
              </a:rPr>
              <a:t>第三个副本：放置在与第一个副本相同机架的其他节点上；</a:t>
            </a:r>
            <a:endParaRPr lang="en-US" altLang="zh-CN" sz="2600" b="1" dirty="0">
              <a:latin typeface="Arial" panose="020B0604020202020204" pitchFamily="34" charset="0"/>
              <a:ea typeface="宋体" panose="02010600030101010101" pitchFamily="2" charset="-122"/>
            </a:endParaRPr>
          </a:p>
          <a:p>
            <a:pPr marL="457200" indent="-457200" algn="just" eaLnBrk="0" hangingPunct="0">
              <a:lnSpc>
                <a:spcPct val="110000"/>
              </a:lnSpc>
              <a:buFont typeface="Wingdings" panose="05000000000000000000" charset="0"/>
              <a:buChar char="l"/>
            </a:pPr>
            <a:r>
              <a:rPr lang="zh-CN" altLang="en-US" sz="2600" b="1" dirty="0">
                <a:latin typeface="Arial" panose="020B0604020202020204" pitchFamily="34" charset="0"/>
                <a:ea typeface="宋体" panose="02010600030101010101" pitchFamily="2" charset="-122"/>
              </a:rPr>
              <a:t>更多副本：随机节点。</a:t>
            </a:r>
            <a:endParaRPr lang="zh-CN" altLang="en-US" sz="2600" b="1" dirty="0">
              <a:latin typeface="Arial" panose="020B0604020202020204" pitchFamily="34" charset="0"/>
              <a:ea typeface="宋体" panose="02010600030101010101" pitchFamily="2" charset="-122"/>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3" name="Rectangle 2"/>
          <p:cNvSpPr>
            <a:spLocks noGrp="1"/>
          </p:cNvSpPr>
          <p:nvPr>
            <p:ph type="title"/>
          </p:nvPr>
        </p:nvSpPr>
        <p:spPr/>
        <p:txBody>
          <a:bodyPr vert="horz" wrap="square" lIns="91440" tIns="45720" rIns="91440" bIns="45720" anchor="ctr" anchorCtr="0"/>
          <a:p>
            <a:pPr marL="342900" indent="-342900"/>
            <a:r>
              <a:rPr lang="en-US" altLang="zh-CN" b="1" dirty="0"/>
              <a:t>3.5.2	 </a:t>
            </a:r>
            <a:r>
              <a:rPr lang="zh-CN" altLang="en-US" b="1" dirty="0"/>
              <a:t>数据存取策略</a:t>
            </a:r>
            <a:r>
              <a:rPr lang="en-US" altLang="zh-CN" b="1" dirty="0"/>
              <a:t>--</a:t>
            </a:r>
            <a:r>
              <a:rPr lang="zh-CN" altLang="en-US" b="1" dirty="0"/>
              <a:t>数据读取</a:t>
            </a:r>
            <a:endParaRPr lang="zh-CN" altLang="en-US" b="1" dirty="0"/>
          </a:p>
        </p:txBody>
      </p:sp>
      <p:sp>
        <p:nvSpPr>
          <p:cNvPr id="28674" name="文本框 1"/>
          <p:cNvSpPr txBox="1"/>
          <p:nvPr/>
        </p:nvSpPr>
        <p:spPr>
          <a:xfrm>
            <a:off x="193675" y="1149350"/>
            <a:ext cx="8764588" cy="5104130"/>
          </a:xfrm>
          <a:prstGeom prst="rect">
            <a:avLst/>
          </a:prstGeom>
          <a:noFill/>
          <a:ln w="9525">
            <a:noFill/>
          </a:ln>
        </p:spPr>
        <p:txBody>
          <a:bodyPr wrap="square" anchor="t">
            <a:spAutoFit/>
          </a:bodyPr>
          <a:p>
            <a:pPr>
              <a:lnSpc>
                <a:spcPct val="130000"/>
              </a:lnSpc>
              <a:spcAft>
                <a:spcPts val="1200"/>
              </a:spcAft>
              <a:buFontTx/>
            </a:pPr>
            <a:r>
              <a:rPr lang="en-US" altLang="zh-CN" sz="2700" b="1" noProof="1" dirty="0">
                <a:solidFill>
                  <a:srgbClr val="FF0000"/>
                </a:solidFill>
                <a:latin typeface="微软雅黑" panose="020B0503020204020204" charset="-122"/>
                <a:ea typeface="微软雅黑" panose="020B0503020204020204" charset="-122"/>
                <a:cs typeface="微软雅黑" panose="020B0503020204020204" charset="-122"/>
              </a:rPr>
              <a:t>2. </a:t>
            </a:r>
            <a:r>
              <a:rPr lang="zh-CN" altLang="en-US" sz="2700" b="1" noProof="1" dirty="0">
                <a:solidFill>
                  <a:srgbClr val="FF0000"/>
                </a:solidFill>
                <a:latin typeface="微软雅黑" panose="020B0503020204020204" charset="-122"/>
                <a:ea typeface="微软雅黑" panose="020B0503020204020204" charset="-122"/>
                <a:cs typeface="微软雅黑" panose="020B0503020204020204" charset="-122"/>
              </a:rPr>
              <a:t>数据读取</a:t>
            </a:r>
            <a:endParaRPr lang="zh-CN" altLang="en-US" sz="2700" b="1" noProof="1" dirty="0">
              <a:solidFill>
                <a:srgbClr val="FF0000"/>
              </a:solidFill>
              <a:latin typeface="微软雅黑" panose="020B0503020204020204" charset="-122"/>
              <a:ea typeface="微软雅黑" panose="020B0503020204020204" charset="-122"/>
              <a:cs typeface="微软雅黑" panose="020B0503020204020204" charset="-122"/>
            </a:endParaRPr>
          </a:p>
          <a:p>
            <a:pPr marL="457200" indent="-457200" algn="just">
              <a:lnSpc>
                <a:spcPct val="130000"/>
              </a:lnSpc>
              <a:buFont typeface="Wingdings" panose="05000000000000000000" charset="0"/>
              <a:buChar char="l"/>
            </a:pPr>
            <a:r>
              <a:rPr lang="en-US" altLang="zh-CN" sz="2700" b="1" noProof="1" dirty="0">
                <a:latin typeface="Arial" panose="020B0604020202020204" pitchFamily="34" charset="0"/>
                <a:ea typeface="宋体" panose="02010600030101010101" pitchFamily="2" charset="-122"/>
                <a:cs typeface="+mn-cs"/>
              </a:rPr>
              <a:t>HDFS</a:t>
            </a:r>
            <a:r>
              <a:rPr lang="zh-CN" altLang="en-US" sz="2700" b="1" noProof="1" dirty="0">
                <a:latin typeface="Arial" panose="020B0604020202020204" pitchFamily="34" charset="0"/>
                <a:ea typeface="宋体" panose="02010600030101010101" pitchFamily="2" charset="-122"/>
                <a:cs typeface="+mn-cs"/>
              </a:rPr>
              <a:t>提供了一个</a:t>
            </a:r>
            <a:r>
              <a:rPr lang="en-US" altLang="zh-CN" sz="2700" b="1" noProof="1" dirty="0">
                <a:latin typeface="Arial" panose="020B0604020202020204" pitchFamily="34" charset="0"/>
                <a:ea typeface="宋体" panose="02010600030101010101" pitchFamily="2" charset="-122"/>
                <a:cs typeface="+mn-cs"/>
              </a:rPr>
              <a:t>API</a:t>
            </a:r>
            <a:r>
              <a:rPr lang="zh-CN" altLang="en-US" sz="2700" b="1" noProof="1" dirty="0">
                <a:latin typeface="Arial" panose="020B0604020202020204" pitchFamily="34" charset="0"/>
                <a:ea typeface="宋体" panose="02010600030101010101" pitchFamily="2" charset="-122"/>
                <a:cs typeface="+mn-cs"/>
              </a:rPr>
              <a:t>可以确定一个数据节点所属的机架</a:t>
            </a:r>
            <a:r>
              <a:rPr lang="en-US" altLang="zh-CN" sz="2700" b="1" noProof="1" dirty="0">
                <a:latin typeface="Arial" panose="020B0604020202020204" pitchFamily="34" charset="0"/>
                <a:ea typeface="宋体" panose="02010600030101010101" pitchFamily="2" charset="-122"/>
                <a:cs typeface="+mn-cs"/>
              </a:rPr>
              <a:t>ID</a:t>
            </a:r>
            <a:r>
              <a:rPr lang="zh-CN" altLang="en-US" sz="2700" b="1" noProof="1" dirty="0">
                <a:latin typeface="Arial" panose="020B0604020202020204" pitchFamily="34" charset="0"/>
                <a:ea typeface="宋体" panose="02010600030101010101" pitchFamily="2" charset="-122"/>
                <a:cs typeface="+mn-cs"/>
              </a:rPr>
              <a:t>，客户端也可以调用</a:t>
            </a:r>
            <a:r>
              <a:rPr lang="en-US" altLang="zh-CN" sz="2700" b="1" noProof="1" dirty="0">
                <a:latin typeface="Arial" panose="020B0604020202020204" pitchFamily="34" charset="0"/>
                <a:ea typeface="宋体" panose="02010600030101010101" pitchFamily="2" charset="-122"/>
                <a:cs typeface="+mn-cs"/>
              </a:rPr>
              <a:t>API</a:t>
            </a:r>
            <a:r>
              <a:rPr lang="zh-CN" altLang="en-US" sz="2700" b="1" noProof="1" dirty="0">
                <a:latin typeface="Arial" panose="020B0604020202020204" pitchFamily="34" charset="0"/>
                <a:ea typeface="宋体" panose="02010600030101010101" pitchFamily="2" charset="-122"/>
                <a:cs typeface="+mn-cs"/>
              </a:rPr>
              <a:t>获取自己所属的机架</a:t>
            </a:r>
            <a:r>
              <a:rPr lang="en-US" altLang="zh-CN" sz="2700" b="1" noProof="1" dirty="0">
                <a:latin typeface="Arial" panose="020B0604020202020204" pitchFamily="34" charset="0"/>
                <a:ea typeface="宋体" panose="02010600030101010101" pitchFamily="2" charset="-122"/>
                <a:cs typeface="+mn-cs"/>
              </a:rPr>
              <a:t>ID</a:t>
            </a:r>
            <a:r>
              <a:rPr lang="zh-CN" altLang="en-US" sz="2700" b="1" noProof="1" dirty="0">
                <a:latin typeface="Arial" panose="020B0604020202020204" pitchFamily="34" charset="0"/>
                <a:ea typeface="宋体" panose="02010600030101010101" pitchFamily="2" charset="-122"/>
                <a:cs typeface="+mn-cs"/>
              </a:rPr>
              <a:t>；</a:t>
            </a:r>
            <a:endParaRPr lang="en-US" altLang="zh-CN" sz="2700" b="1" noProof="1" dirty="0">
              <a:latin typeface="Arial" panose="020B0604020202020204" pitchFamily="34" charset="0"/>
              <a:ea typeface="宋体" panose="02010600030101010101" pitchFamily="2" charset="-122"/>
            </a:endParaRPr>
          </a:p>
          <a:p>
            <a:pPr marL="457200" indent="-457200" algn="just">
              <a:lnSpc>
                <a:spcPct val="130000"/>
              </a:lnSpc>
              <a:buFont typeface="Wingdings" panose="05000000000000000000" charset="0"/>
              <a:buChar char="l"/>
            </a:pPr>
            <a:r>
              <a:rPr lang="zh-CN" altLang="en-US" sz="2700" b="1" noProof="1" dirty="0">
                <a:latin typeface="Arial" panose="020B0604020202020204" pitchFamily="34" charset="0"/>
                <a:ea typeface="宋体" panose="02010600030101010101" pitchFamily="2" charset="-122"/>
                <a:cs typeface="+mn-cs"/>
              </a:rPr>
              <a:t>当客户端读取数据时，从名称节点获得数据块不同副本的存放位置列表，列表中包含了副本所在的数据节点，可以调用</a:t>
            </a:r>
            <a:r>
              <a:rPr lang="en-US" altLang="zh-CN" sz="2700" b="1" noProof="1" dirty="0">
                <a:latin typeface="Arial" panose="020B0604020202020204" pitchFamily="34" charset="0"/>
                <a:ea typeface="宋体" panose="02010600030101010101" pitchFamily="2" charset="-122"/>
                <a:cs typeface="+mn-cs"/>
              </a:rPr>
              <a:t>API</a:t>
            </a:r>
            <a:r>
              <a:rPr lang="zh-CN" altLang="en-US" sz="2700" b="1" noProof="1" dirty="0">
                <a:latin typeface="Arial" panose="020B0604020202020204" pitchFamily="34" charset="0"/>
                <a:ea typeface="宋体" panose="02010600030101010101" pitchFamily="2" charset="-122"/>
                <a:cs typeface="+mn-cs"/>
              </a:rPr>
              <a:t>来确定客户端和这些数据节点所属的机架</a:t>
            </a:r>
            <a:r>
              <a:rPr lang="en-US" altLang="zh-CN" sz="2700" b="1" noProof="1" dirty="0">
                <a:latin typeface="Arial" panose="020B0604020202020204" pitchFamily="34" charset="0"/>
                <a:ea typeface="宋体" panose="02010600030101010101" pitchFamily="2" charset="-122"/>
                <a:cs typeface="+mn-cs"/>
              </a:rPr>
              <a:t>ID</a:t>
            </a:r>
            <a:r>
              <a:rPr lang="zh-CN" altLang="en-US" sz="2700" b="1" noProof="1" dirty="0">
                <a:latin typeface="Arial" panose="020B0604020202020204" pitchFamily="34" charset="0"/>
                <a:ea typeface="宋体" panose="02010600030101010101" pitchFamily="2" charset="-122"/>
                <a:cs typeface="+mn-cs"/>
              </a:rPr>
              <a:t>，当发现某个数据块副本对应的机架</a:t>
            </a:r>
            <a:r>
              <a:rPr lang="en-US" altLang="zh-CN" sz="2700" b="1" noProof="1" dirty="0">
                <a:latin typeface="Arial" panose="020B0604020202020204" pitchFamily="34" charset="0"/>
                <a:ea typeface="宋体" panose="02010600030101010101" pitchFamily="2" charset="-122"/>
                <a:cs typeface="+mn-cs"/>
              </a:rPr>
              <a:t>ID</a:t>
            </a:r>
            <a:r>
              <a:rPr lang="zh-CN" altLang="en-US" sz="2700" b="1" noProof="1" dirty="0">
                <a:latin typeface="Arial" panose="020B0604020202020204" pitchFamily="34" charset="0"/>
                <a:ea typeface="宋体" panose="02010600030101010101" pitchFamily="2" charset="-122"/>
                <a:cs typeface="+mn-cs"/>
              </a:rPr>
              <a:t>和客户端对应的机架</a:t>
            </a:r>
            <a:r>
              <a:rPr lang="en-US" altLang="zh-CN" sz="2700" b="1" noProof="1" dirty="0">
                <a:latin typeface="Arial" panose="020B0604020202020204" pitchFamily="34" charset="0"/>
                <a:ea typeface="宋体" panose="02010600030101010101" pitchFamily="2" charset="-122"/>
                <a:cs typeface="+mn-cs"/>
              </a:rPr>
              <a:t>ID</a:t>
            </a:r>
            <a:r>
              <a:rPr lang="zh-CN" altLang="en-US" sz="2700" b="1" noProof="1" dirty="0">
                <a:latin typeface="Arial" panose="020B0604020202020204" pitchFamily="34" charset="0"/>
                <a:ea typeface="宋体" panose="02010600030101010101" pitchFamily="2" charset="-122"/>
                <a:cs typeface="+mn-cs"/>
              </a:rPr>
              <a:t>相同时，就优先选择该副本读取数据，如果没有发现，就随机选择一个副本读取数据。</a:t>
            </a:r>
            <a:endParaRPr lang="zh-CN" altLang="en-US" sz="2700" b="1" noProof="1" dirty="0">
              <a:latin typeface="Arial" panose="020B0604020202020204" pitchFamily="34" charset="0"/>
              <a:ea typeface="宋体" panose="02010600030101010101" pitchFamily="2" charset="-122"/>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3" name="Rectangle 2"/>
          <p:cNvSpPr>
            <a:spLocks noGrp="1"/>
          </p:cNvSpPr>
          <p:nvPr>
            <p:ph type="title"/>
          </p:nvPr>
        </p:nvSpPr>
        <p:spPr/>
        <p:txBody>
          <a:bodyPr vert="horz" wrap="square" lIns="91440" tIns="45720" rIns="91440" bIns="45720" anchor="ctr" anchorCtr="0"/>
          <a:p>
            <a:pPr marL="342900" indent="-342900"/>
            <a:r>
              <a:rPr lang="en-US" altLang="zh-CN" b="1" dirty="0"/>
              <a:t>3.5.2	 </a:t>
            </a:r>
            <a:r>
              <a:rPr lang="zh-CN" altLang="en-US" b="1" dirty="0"/>
              <a:t>数据存取策略</a:t>
            </a:r>
            <a:r>
              <a:rPr lang="en-US" altLang="zh-CN" b="1" dirty="0"/>
              <a:t>--</a:t>
            </a:r>
            <a:r>
              <a:rPr lang="zh-CN" altLang="en-US" b="1" dirty="0"/>
              <a:t>数据复制</a:t>
            </a:r>
            <a:endParaRPr lang="zh-CN" altLang="en-US" b="1" dirty="0"/>
          </a:p>
        </p:txBody>
      </p:sp>
      <p:sp>
        <p:nvSpPr>
          <p:cNvPr id="28674" name="文本框 1"/>
          <p:cNvSpPr txBox="1"/>
          <p:nvPr/>
        </p:nvSpPr>
        <p:spPr>
          <a:xfrm>
            <a:off x="193675" y="1149350"/>
            <a:ext cx="8764588" cy="4897755"/>
          </a:xfrm>
          <a:prstGeom prst="rect">
            <a:avLst/>
          </a:prstGeom>
          <a:noFill/>
          <a:ln w="9525">
            <a:noFill/>
          </a:ln>
        </p:spPr>
        <p:txBody>
          <a:bodyPr wrap="square" anchor="t">
            <a:spAutoFit/>
          </a:bodyPr>
          <a:p>
            <a:pPr>
              <a:lnSpc>
                <a:spcPct val="140000"/>
              </a:lnSpc>
              <a:spcAft>
                <a:spcPts val="1200"/>
              </a:spcAft>
              <a:buFontTx/>
            </a:pPr>
            <a:r>
              <a:rPr lang="en-US" altLang="zh-CN" sz="2700" b="1" noProof="1" dirty="0">
                <a:solidFill>
                  <a:srgbClr val="FF0000"/>
                </a:solidFill>
                <a:latin typeface="微软雅黑" panose="020B0503020204020204" charset="-122"/>
                <a:ea typeface="微软雅黑" panose="020B0503020204020204" charset="-122"/>
                <a:cs typeface="微软雅黑" panose="020B0503020204020204" charset="-122"/>
              </a:rPr>
              <a:t>3. </a:t>
            </a:r>
            <a:r>
              <a:rPr lang="zh-CN" altLang="en-US" sz="2700" b="1" noProof="1" dirty="0">
                <a:solidFill>
                  <a:srgbClr val="FF0000"/>
                </a:solidFill>
                <a:latin typeface="微软雅黑" panose="020B0503020204020204" charset="-122"/>
                <a:ea typeface="微软雅黑" panose="020B0503020204020204" charset="-122"/>
                <a:cs typeface="微软雅黑" panose="020B0503020204020204" charset="-122"/>
              </a:rPr>
              <a:t>数据复制</a:t>
            </a:r>
            <a:endParaRPr lang="zh-CN" altLang="en-US" sz="2700" b="1" noProof="1" dirty="0">
              <a:solidFill>
                <a:srgbClr val="FF0000"/>
              </a:solidFill>
              <a:latin typeface="微软雅黑" panose="020B0503020204020204" charset="-122"/>
              <a:ea typeface="微软雅黑" panose="020B0503020204020204" charset="-122"/>
              <a:cs typeface="微软雅黑" panose="020B0503020204020204" charset="-122"/>
            </a:endParaRPr>
          </a:p>
          <a:p>
            <a:pPr marL="457200" indent="-457200" algn="just">
              <a:lnSpc>
                <a:spcPct val="140000"/>
              </a:lnSpc>
              <a:buFont typeface="Wingdings" panose="05000000000000000000" charset="0"/>
              <a:buChar char="l"/>
            </a:pPr>
            <a:r>
              <a:rPr lang="zh-CN" sz="2700" b="1" noProof="1" dirty="0">
                <a:latin typeface="Arial" panose="020B0604020202020204" pitchFamily="34" charset="0"/>
                <a:ea typeface="宋体" panose="02010600030101010101" pitchFamily="2" charset="-122"/>
                <a:cs typeface="+mn-cs"/>
              </a:rPr>
              <a:t>采用流水线复制的策略。具体如下：</a:t>
            </a:r>
            <a:endParaRPr lang="zh-CN" sz="2700" b="1" noProof="1" dirty="0">
              <a:latin typeface="Arial" panose="020B0604020202020204" pitchFamily="34" charset="0"/>
              <a:ea typeface="宋体" panose="02010600030101010101" pitchFamily="2" charset="-122"/>
              <a:cs typeface="+mn-cs"/>
            </a:endParaRPr>
          </a:p>
          <a:p>
            <a:pPr algn="just">
              <a:lnSpc>
                <a:spcPct val="140000"/>
              </a:lnSpc>
              <a:buFont typeface="Wingdings" panose="05000000000000000000" charset="0"/>
            </a:pPr>
            <a:r>
              <a:rPr lang="zh-CN" sz="2700" b="1" noProof="1" dirty="0">
                <a:latin typeface="Arial" panose="020B0604020202020204" pitchFamily="34" charset="0"/>
                <a:ea typeface="宋体" panose="02010600030101010101" pitchFamily="2" charset="-122"/>
              </a:rPr>
              <a:t>（</a:t>
            </a:r>
            <a:r>
              <a:rPr lang="en-US" altLang="zh-CN" sz="2700" b="1" noProof="1" dirty="0">
                <a:latin typeface="Arial" panose="020B0604020202020204" pitchFamily="34" charset="0"/>
                <a:ea typeface="宋体" panose="02010600030101010101" pitchFamily="2" charset="-122"/>
              </a:rPr>
              <a:t>1</a:t>
            </a:r>
            <a:r>
              <a:rPr lang="zh-CN" altLang="en-US" sz="2700" b="1" noProof="1" dirty="0">
                <a:latin typeface="Arial" panose="020B0604020202020204" pitchFamily="34" charset="0"/>
                <a:ea typeface="宋体" panose="02010600030101010101" pitchFamily="2" charset="-122"/>
              </a:rPr>
              <a:t>）</a:t>
            </a:r>
            <a:r>
              <a:rPr sz="2700" b="1" noProof="1" dirty="0">
                <a:latin typeface="Arial" panose="020B0604020202020204" pitchFamily="34" charset="0"/>
                <a:ea typeface="宋体" panose="02010600030101010101" pitchFamily="2" charset="-122"/>
              </a:rPr>
              <a:t>当客户端要往HDFS中写入一个文件时，此文件首先被写入本地，并被切分为若干个块，每个块有大小由HDFS的设定值来决定。</a:t>
            </a:r>
            <a:endParaRPr sz="2700" b="1" noProof="1" dirty="0">
              <a:latin typeface="Arial" panose="020B0604020202020204" pitchFamily="34" charset="0"/>
              <a:ea typeface="宋体" panose="02010600030101010101" pitchFamily="2" charset="-122"/>
            </a:endParaRPr>
          </a:p>
          <a:p>
            <a:pPr algn="just">
              <a:lnSpc>
                <a:spcPct val="140000"/>
              </a:lnSpc>
              <a:buFont typeface="Wingdings" panose="05000000000000000000" charset="0"/>
            </a:pPr>
            <a:r>
              <a:rPr lang="zh-CN" sz="2700" b="1" noProof="1" dirty="0">
                <a:latin typeface="Arial" panose="020B0604020202020204" pitchFamily="34" charset="0"/>
                <a:ea typeface="宋体" panose="02010600030101010101" pitchFamily="2" charset="-122"/>
              </a:rPr>
              <a:t>（</a:t>
            </a:r>
            <a:r>
              <a:rPr lang="en-US" altLang="zh-CN" sz="2700" b="1" noProof="1" dirty="0">
                <a:latin typeface="Arial" panose="020B0604020202020204" pitchFamily="34" charset="0"/>
                <a:ea typeface="宋体" panose="02010600030101010101" pitchFamily="2" charset="-122"/>
              </a:rPr>
              <a:t>2</a:t>
            </a:r>
            <a:r>
              <a:rPr lang="zh-CN" altLang="en-US" sz="2700" b="1" noProof="1" dirty="0">
                <a:latin typeface="Arial" panose="020B0604020202020204" pitchFamily="34" charset="0"/>
                <a:ea typeface="宋体" panose="02010600030101010101" pitchFamily="2" charset="-122"/>
              </a:rPr>
              <a:t>）</a:t>
            </a:r>
            <a:r>
              <a:rPr sz="2700" b="1" noProof="1" dirty="0">
                <a:latin typeface="Arial" panose="020B0604020202020204" pitchFamily="34" charset="0"/>
                <a:ea typeface="宋体" panose="02010600030101010101" pitchFamily="2" charset="-122"/>
              </a:rPr>
              <a:t>每个块都向HDFS集群中的名称节点发起写请求，名称节点会根据系统中各个数据节点的使用情况，选择一个数据节点列表返回给客户端</a:t>
            </a:r>
            <a:r>
              <a:rPr lang="zh-CN" sz="2700" b="1" noProof="1" dirty="0">
                <a:latin typeface="Arial" panose="020B0604020202020204" pitchFamily="34" charset="0"/>
                <a:ea typeface="宋体" panose="02010600030101010101" pitchFamily="2" charset="-122"/>
              </a:rPr>
              <a:t>。</a:t>
            </a:r>
            <a:endParaRPr sz="2700" b="1" noProof="1" dirty="0">
              <a:latin typeface="Arial" panose="020B0604020202020204" pitchFamily="34" charset="0"/>
              <a:ea typeface="宋体" panose="02010600030101010101" pitchFamily="2" charset="-122"/>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3" name="Rectangle 2"/>
          <p:cNvSpPr>
            <a:spLocks noGrp="1"/>
          </p:cNvSpPr>
          <p:nvPr>
            <p:ph type="title"/>
          </p:nvPr>
        </p:nvSpPr>
        <p:spPr/>
        <p:txBody>
          <a:bodyPr vert="horz" wrap="square" lIns="91440" tIns="45720" rIns="91440" bIns="45720" anchor="ctr" anchorCtr="0"/>
          <a:p>
            <a:pPr marL="342900" indent="-342900"/>
            <a:r>
              <a:rPr lang="en-US" altLang="zh-CN" b="1" dirty="0"/>
              <a:t>3.5.2	 </a:t>
            </a:r>
            <a:r>
              <a:rPr lang="zh-CN" altLang="en-US" b="1" dirty="0"/>
              <a:t>数据存取策略</a:t>
            </a:r>
            <a:r>
              <a:rPr lang="en-US" altLang="zh-CN" b="1" dirty="0"/>
              <a:t>--</a:t>
            </a:r>
            <a:r>
              <a:rPr lang="zh-CN" altLang="en-US" b="1" dirty="0"/>
              <a:t>数据复制</a:t>
            </a:r>
            <a:endParaRPr lang="zh-CN" altLang="en-US" b="1" dirty="0"/>
          </a:p>
        </p:txBody>
      </p:sp>
      <p:sp>
        <p:nvSpPr>
          <p:cNvPr id="28674" name="文本框 1"/>
          <p:cNvSpPr txBox="1"/>
          <p:nvPr/>
        </p:nvSpPr>
        <p:spPr>
          <a:xfrm>
            <a:off x="193675" y="1149350"/>
            <a:ext cx="8764588" cy="5104130"/>
          </a:xfrm>
          <a:prstGeom prst="rect">
            <a:avLst/>
          </a:prstGeom>
          <a:noFill/>
          <a:ln w="9525">
            <a:noFill/>
          </a:ln>
        </p:spPr>
        <p:txBody>
          <a:bodyPr wrap="square" anchor="t">
            <a:spAutoFit/>
          </a:bodyPr>
          <a:p>
            <a:pPr>
              <a:lnSpc>
                <a:spcPct val="130000"/>
              </a:lnSpc>
              <a:spcAft>
                <a:spcPts val="1200"/>
              </a:spcAft>
              <a:buFontTx/>
            </a:pPr>
            <a:r>
              <a:rPr lang="en-US" altLang="zh-CN" sz="2700" b="1" noProof="1" dirty="0">
                <a:solidFill>
                  <a:srgbClr val="FF0000"/>
                </a:solidFill>
                <a:latin typeface="微软雅黑" panose="020B0503020204020204" charset="-122"/>
                <a:ea typeface="微软雅黑" panose="020B0503020204020204" charset="-122"/>
                <a:cs typeface="微软雅黑" panose="020B0503020204020204" charset="-122"/>
              </a:rPr>
              <a:t>3. </a:t>
            </a:r>
            <a:r>
              <a:rPr lang="zh-CN" altLang="en-US" sz="2700" b="1" noProof="1" dirty="0">
                <a:solidFill>
                  <a:srgbClr val="FF0000"/>
                </a:solidFill>
                <a:latin typeface="微软雅黑" panose="020B0503020204020204" charset="-122"/>
                <a:ea typeface="微软雅黑" panose="020B0503020204020204" charset="-122"/>
                <a:cs typeface="微软雅黑" panose="020B0503020204020204" charset="-122"/>
              </a:rPr>
              <a:t>数据复制</a:t>
            </a:r>
            <a:endParaRPr lang="zh-CN" altLang="en-US" sz="2700" b="1" noProof="1" dirty="0">
              <a:solidFill>
                <a:srgbClr val="FF0000"/>
              </a:solidFill>
              <a:latin typeface="微软雅黑" panose="020B0503020204020204" charset="-122"/>
              <a:ea typeface="微软雅黑" panose="020B0503020204020204" charset="-122"/>
              <a:cs typeface="微软雅黑" panose="020B0503020204020204" charset="-122"/>
            </a:endParaRPr>
          </a:p>
          <a:p>
            <a:pPr algn="just">
              <a:lnSpc>
                <a:spcPct val="130000"/>
              </a:lnSpc>
              <a:buFont typeface="Wingdings" panose="05000000000000000000" charset="0"/>
            </a:pPr>
            <a:r>
              <a:rPr lang="zh-CN" sz="2700" b="1" noProof="1" dirty="0">
                <a:latin typeface="Arial" panose="020B0604020202020204" pitchFamily="34" charset="0"/>
                <a:ea typeface="宋体" panose="02010600030101010101" pitchFamily="2" charset="-122"/>
              </a:rPr>
              <a:t>（</a:t>
            </a:r>
            <a:r>
              <a:rPr lang="en-US" altLang="zh-CN" sz="2700" b="1" noProof="1" dirty="0">
                <a:latin typeface="Arial" panose="020B0604020202020204" pitchFamily="34" charset="0"/>
                <a:ea typeface="宋体" panose="02010600030101010101" pitchFamily="2" charset="-122"/>
              </a:rPr>
              <a:t>3</a:t>
            </a:r>
            <a:r>
              <a:rPr lang="zh-CN" altLang="en-US" sz="2700" b="1" noProof="1" dirty="0">
                <a:latin typeface="Arial" panose="020B0604020202020204" pitchFamily="34" charset="0"/>
                <a:ea typeface="宋体" panose="02010600030101010101" pitchFamily="2" charset="-122"/>
              </a:rPr>
              <a:t>）</a:t>
            </a:r>
            <a:r>
              <a:rPr sz="2700" b="1" noProof="1" dirty="0">
                <a:latin typeface="Arial" panose="020B0604020202020204" pitchFamily="34" charset="0"/>
                <a:ea typeface="宋体" panose="02010600030101010101" pitchFamily="2" charset="-122"/>
              </a:rPr>
              <a:t>客户端将数据首先写入列表中的第一数据节点，同时将列表传给第一个数据节点，当第一个数据节点接收到4KB数据时，写入本地，并且向列表中的第二个数据节点发起连接请求，将自己已经接收到的4KB数据和列表传给第二个数据节点，当第二个数据节点接收到4KB数据时，写入本地，并且向列表中的第三个数据节点发起连接请求，依次类推</a:t>
            </a:r>
            <a:r>
              <a:rPr lang="zh-CN" sz="2700" b="1" noProof="1" dirty="0">
                <a:latin typeface="Arial" panose="020B0604020202020204" pitchFamily="34" charset="0"/>
                <a:ea typeface="宋体" panose="02010600030101010101" pitchFamily="2" charset="-122"/>
              </a:rPr>
              <a:t>。</a:t>
            </a:r>
            <a:endParaRPr lang="zh-CN" sz="2700" b="1" noProof="1" dirty="0">
              <a:latin typeface="Arial" panose="020B0604020202020204" pitchFamily="34" charset="0"/>
              <a:ea typeface="宋体" panose="02010600030101010101" pitchFamily="2" charset="-122"/>
            </a:endParaRPr>
          </a:p>
          <a:p>
            <a:pPr algn="just">
              <a:lnSpc>
                <a:spcPct val="130000"/>
              </a:lnSpc>
              <a:buFont typeface="Wingdings" panose="05000000000000000000" charset="0"/>
            </a:pPr>
            <a:r>
              <a:rPr lang="zh-CN" sz="2700" b="1" noProof="1" dirty="0">
                <a:latin typeface="Arial" panose="020B0604020202020204" pitchFamily="34" charset="0"/>
                <a:ea typeface="宋体" panose="02010600030101010101" pitchFamily="2" charset="-122"/>
              </a:rPr>
              <a:t>（</a:t>
            </a:r>
            <a:r>
              <a:rPr lang="en-US" altLang="zh-CN" sz="2700" b="1" noProof="1" dirty="0">
                <a:latin typeface="Arial" panose="020B0604020202020204" pitchFamily="34" charset="0"/>
                <a:ea typeface="宋体" panose="02010600030101010101" pitchFamily="2" charset="-122"/>
              </a:rPr>
              <a:t>4</a:t>
            </a:r>
            <a:r>
              <a:rPr lang="zh-CN" altLang="en-US" sz="2700" b="1" noProof="1" dirty="0">
                <a:latin typeface="Arial" panose="020B0604020202020204" pitchFamily="34" charset="0"/>
                <a:ea typeface="宋体" panose="02010600030101010101" pitchFamily="2" charset="-122"/>
              </a:rPr>
              <a:t>）</a:t>
            </a:r>
            <a:r>
              <a:rPr sz="2700" b="1" noProof="1" dirty="0">
                <a:latin typeface="Arial" panose="020B0604020202020204" pitchFamily="34" charset="0"/>
                <a:ea typeface="宋体" panose="02010600030101010101" pitchFamily="2" charset="-122"/>
              </a:rPr>
              <a:t>当文件写完时，数据复制也同时完成。</a:t>
            </a:r>
            <a:endParaRPr sz="2700" b="1" noProof="1" dirty="0">
              <a:latin typeface="Arial" panose="020B0604020202020204" pitchFamily="34" charset="0"/>
              <a:ea typeface="宋体" panose="02010600030101010101" pitchFamily="2"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Rectangle 2"/>
          <p:cNvSpPr>
            <a:spLocks noGrp="1"/>
          </p:cNvSpPr>
          <p:nvPr>
            <p:ph type="title"/>
          </p:nvPr>
        </p:nvSpPr>
        <p:spPr/>
        <p:txBody>
          <a:bodyPr vert="horz" wrap="square" lIns="91440" tIns="45720" rIns="91440" bIns="45720" anchor="ctr" anchorCtr="0"/>
          <a:p>
            <a:pPr marL="342900" indent="-342900"/>
            <a:r>
              <a:rPr lang="en-US" altLang="zh-CN" b="1" dirty="0"/>
              <a:t>3.5.3	 </a:t>
            </a:r>
            <a:r>
              <a:rPr lang="zh-CN" altLang="en-US" b="1" dirty="0"/>
              <a:t>数据错误与恢复</a:t>
            </a:r>
            <a:endParaRPr lang="zh-CN" altLang="en-US" b="1" dirty="0"/>
          </a:p>
        </p:txBody>
      </p:sp>
      <p:sp>
        <p:nvSpPr>
          <p:cNvPr id="45058" name="文本框 1"/>
          <p:cNvSpPr txBox="1"/>
          <p:nvPr/>
        </p:nvSpPr>
        <p:spPr>
          <a:xfrm>
            <a:off x="338138" y="1143635"/>
            <a:ext cx="8602662" cy="4916170"/>
          </a:xfrm>
          <a:prstGeom prst="rect">
            <a:avLst/>
          </a:prstGeom>
          <a:noFill/>
          <a:ln w="9525">
            <a:noFill/>
          </a:ln>
        </p:spPr>
        <p:txBody>
          <a:bodyPr wrap="square" anchor="t" anchorCtr="0">
            <a:spAutoFit/>
          </a:bodyPr>
          <a:p>
            <a:pPr algn="just">
              <a:lnSpc>
                <a:spcPct val="160000"/>
              </a:lnSpc>
              <a:buFontTx/>
            </a:pPr>
            <a:r>
              <a:rPr lang="en-US" altLang="zh-CN" sz="2800" b="1" dirty="0">
                <a:latin typeface="Arial" panose="020B0604020202020204" pitchFamily="34" charset="0"/>
                <a:ea typeface="宋体" panose="02010600030101010101" pitchFamily="2" charset="-122"/>
              </a:rPr>
              <a:t>        HDFS</a:t>
            </a:r>
            <a:r>
              <a:rPr lang="zh-CN" altLang="en-US" sz="2800" b="1" dirty="0">
                <a:latin typeface="Arial" panose="020B0604020202020204" pitchFamily="34" charset="0"/>
                <a:ea typeface="宋体" panose="02010600030101010101" pitchFamily="2" charset="-122"/>
              </a:rPr>
              <a:t>具有较高的容错性，可以兼容廉价的硬件，它把硬件出错看作一种常态，而不是异常，并设计了相应的机制检测数据错误和进行自动恢复，主要包括以下几种情形：</a:t>
            </a:r>
            <a:endParaRPr lang="zh-CN" altLang="en-US" sz="2800" b="1" dirty="0">
              <a:latin typeface="Arial" panose="020B0604020202020204" pitchFamily="34" charset="0"/>
              <a:ea typeface="宋体" panose="02010600030101010101" pitchFamily="2" charset="-122"/>
            </a:endParaRPr>
          </a:p>
          <a:p>
            <a:pPr algn="just">
              <a:lnSpc>
                <a:spcPct val="160000"/>
              </a:lnSpc>
              <a:buFontTx/>
            </a:pPr>
            <a:r>
              <a:rPr lang="en-US" altLang="zh-CN" sz="2800" b="1" dirty="0">
                <a:latin typeface="Arial" panose="020B0604020202020204" pitchFamily="34" charset="0"/>
                <a:ea typeface="宋体" panose="02010600030101010101" pitchFamily="2" charset="-122"/>
              </a:rPr>
              <a:t>        </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1</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、名称节点出错；</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a:p>
            <a:pPr algn="just">
              <a:lnSpc>
                <a:spcPct val="160000"/>
              </a:lnSpc>
              <a:buFontTx/>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        2</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、数据节点出错；</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a:p>
            <a:pPr algn="just">
              <a:lnSpc>
                <a:spcPct val="160000"/>
              </a:lnSpc>
              <a:buFontTx/>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        3</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、数据出错。</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1" name="Rectangle 2"/>
          <p:cNvSpPr>
            <a:spLocks noGrp="1"/>
          </p:cNvSpPr>
          <p:nvPr>
            <p:ph type="title"/>
          </p:nvPr>
        </p:nvSpPr>
        <p:spPr/>
        <p:txBody>
          <a:bodyPr vert="horz" wrap="square" lIns="91440" tIns="45720" rIns="91440" bIns="45720" anchor="ctr" anchorCtr="0"/>
          <a:p>
            <a:pPr marL="342900" indent="-342900"/>
            <a:r>
              <a:rPr lang="en-US" altLang="zh-CN" b="1" dirty="0"/>
              <a:t>3.5.3	 </a:t>
            </a:r>
            <a:r>
              <a:rPr lang="zh-CN" altLang="en-US" b="1" dirty="0"/>
              <a:t>数据错误与恢复</a:t>
            </a:r>
            <a:r>
              <a:rPr lang="en-US" altLang="zh-CN" b="1" dirty="0"/>
              <a:t>--</a:t>
            </a:r>
            <a:r>
              <a:rPr lang="zh-CN" altLang="en-US" b="1" dirty="0"/>
              <a:t>名称节点出错</a:t>
            </a:r>
            <a:endParaRPr lang="zh-CN" altLang="en-US" b="1" dirty="0"/>
          </a:p>
        </p:txBody>
      </p:sp>
      <p:sp>
        <p:nvSpPr>
          <p:cNvPr id="46082" name="文本框 2"/>
          <p:cNvSpPr txBox="1"/>
          <p:nvPr/>
        </p:nvSpPr>
        <p:spPr>
          <a:xfrm>
            <a:off x="233363" y="1155700"/>
            <a:ext cx="8704262" cy="5262245"/>
          </a:xfrm>
          <a:prstGeom prst="rect">
            <a:avLst/>
          </a:prstGeom>
          <a:noFill/>
          <a:ln w="9525">
            <a:noFill/>
          </a:ln>
        </p:spPr>
        <p:txBody>
          <a:bodyPr wrap="square" anchor="t" anchorCtr="0">
            <a:spAutoFit/>
          </a:bodyPr>
          <a:p>
            <a:pPr algn="just">
              <a:lnSpc>
                <a:spcPct val="150000"/>
              </a:lnSpc>
              <a:buFontTx/>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1. </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名称节点出错</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a:p>
            <a:pPr algn="just">
              <a:lnSpc>
                <a:spcPct val="150000"/>
              </a:lnSpc>
              <a:buFontTx/>
            </a:pPr>
            <a:r>
              <a:rPr lang="zh-CN" altLang="en-US" sz="2800" b="1" dirty="0">
                <a:latin typeface="Times New Roman" panose="02020603050405020304" pitchFamily="18" charset="0"/>
                <a:ea typeface="宋体" panose="02010600030101010101" pitchFamily="2" charset="-122"/>
              </a:rPr>
              <a:t>　　名称节点保存了所有的元数据信息，其中，最核心的两大数据结构是</a:t>
            </a:r>
            <a:r>
              <a:rPr lang="en-US" altLang="zh-CN" sz="2800" b="1" dirty="0">
                <a:latin typeface="Times New Roman" panose="02020603050405020304" pitchFamily="18" charset="0"/>
                <a:ea typeface="宋体" panose="02010600030101010101" pitchFamily="2" charset="-122"/>
              </a:rPr>
              <a:t>FsImage</a:t>
            </a:r>
            <a:r>
              <a:rPr lang="zh-CN" altLang="en-US" sz="2800" b="1" dirty="0">
                <a:latin typeface="Times New Roman" panose="02020603050405020304" pitchFamily="18" charset="0"/>
                <a:ea typeface="宋体" panose="02010600030101010101" pitchFamily="2" charset="-122"/>
              </a:rPr>
              <a:t>和</a:t>
            </a:r>
            <a:r>
              <a:rPr lang="en-US" altLang="zh-CN" sz="2800" b="1" dirty="0">
                <a:latin typeface="Times New Roman" panose="02020603050405020304" pitchFamily="18" charset="0"/>
                <a:ea typeface="宋体" panose="02010600030101010101" pitchFamily="2" charset="-122"/>
              </a:rPr>
              <a:t>Editlog</a:t>
            </a:r>
            <a:r>
              <a:rPr lang="zh-CN" altLang="en-US" sz="2800" b="1" dirty="0">
                <a:latin typeface="Times New Roman" panose="02020603050405020304" pitchFamily="18" charset="0"/>
                <a:ea typeface="宋体" panose="02010600030101010101" pitchFamily="2" charset="-122"/>
              </a:rPr>
              <a:t>，如果这两个文件发生损坏，那么整个</a:t>
            </a: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实例将失效。因此，</a:t>
            </a: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设置了备份机制，把这些核心文件同步复制到备份服务器</a:t>
            </a:r>
            <a:r>
              <a:rPr lang="en-US" altLang="zh-CN" sz="2800" b="1" dirty="0">
                <a:latin typeface="Times New Roman" panose="02020603050405020304" pitchFamily="18" charset="0"/>
                <a:ea typeface="宋体" panose="02010600030101010101" pitchFamily="2" charset="-122"/>
              </a:rPr>
              <a:t>SecondaryNameNode</a:t>
            </a:r>
            <a:r>
              <a:rPr lang="zh-CN" altLang="en-US" sz="2800" b="1" dirty="0">
                <a:latin typeface="Times New Roman" panose="02020603050405020304" pitchFamily="18" charset="0"/>
                <a:ea typeface="宋体" panose="02010600030101010101" pitchFamily="2" charset="-122"/>
              </a:rPr>
              <a:t>上。当名称节点出错时，就可以根据备份服务器</a:t>
            </a:r>
            <a:r>
              <a:rPr lang="en-US" altLang="zh-CN" sz="2800" b="1" dirty="0">
                <a:latin typeface="Times New Roman" panose="02020603050405020304" pitchFamily="18" charset="0"/>
                <a:ea typeface="宋体" panose="02010600030101010101" pitchFamily="2" charset="-122"/>
              </a:rPr>
              <a:t>SecondaryNameNode</a:t>
            </a:r>
            <a:r>
              <a:rPr lang="zh-CN" altLang="en-US" sz="2800" b="1" dirty="0">
                <a:latin typeface="Times New Roman" panose="02020603050405020304" pitchFamily="18" charset="0"/>
                <a:ea typeface="宋体" panose="02010600030101010101" pitchFamily="2" charset="-122"/>
              </a:rPr>
              <a:t>中的</a:t>
            </a:r>
            <a:r>
              <a:rPr lang="en-US" altLang="zh-CN" sz="2800" b="1" dirty="0">
                <a:latin typeface="Times New Roman" panose="02020603050405020304" pitchFamily="18" charset="0"/>
                <a:ea typeface="宋体" panose="02010600030101010101" pitchFamily="2" charset="-122"/>
              </a:rPr>
              <a:t>FsImage</a:t>
            </a:r>
            <a:r>
              <a:rPr lang="zh-CN" altLang="en-US" sz="2800" b="1" dirty="0">
                <a:latin typeface="Times New Roman" panose="02020603050405020304" pitchFamily="18" charset="0"/>
                <a:ea typeface="宋体" panose="02010600030101010101" pitchFamily="2" charset="-122"/>
              </a:rPr>
              <a:t>和</a:t>
            </a:r>
            <a:r>
              <a:rPr lang="en-US" altLang="zh-CN" sz="2800" b="1" dirty="0">
                <a:latin typeface="Times New Roman" panose="02020603050405020304" pitchFamily="18" charset="0"/>
                <a:ea typeface="宋体" panose="02010600030101010101" pitchFamily="2" charset="-122"/>
              </a:rPr>
              <a:t>Editlog</a:t>
            </a:r>
            <a:r>
              <a:rPr lang="zh-CN" altLang="en-US" sz="2800" b="1" dirty="0">
                <a:latin typeface="Times New Roman" panose="02020603050405020304" pitchFamily="18" charset="0"/>
                <a:ea typeface="宋体" panose="02010600030101010101" pitchFamily="2" charset="-122"/>
              </a:rPr>
              <a:t>数据进行恢复。</a:t>
            </a:r>
            <a:endParaRPr lang="zh-CN" altLang="en-US" sz="2800" b="1" dirty="0">
              <a:latin typeface="Times New Roman" panose="02020603050405020304" pitchFamily="18" charset="0"/>
              <a:ea typeface="宋体" panose="02010600030101010101" pitchFamily="2"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标题 1"/>
          <p:cNvSpPr>
            <a:spLocks noGrp="1"/>
          </p:cNvSpPr>
          <p:nvPr>
            <p:ph type="title"/>
          </p:nvPr>
        </p:nvSpPr>
        <p:spPr/>
        <p:txBody>
          <a:bodyPr vert="horz" wrap="square" lIns="91440" tIns="45720" rIns="91440" bIns="45720" anchor="ctr" anchorCtr="0"/>
          <a:p>
            <a:pPr marL="342900" indent="-342900"/>
            <a:r>
              <a:rPr lang="en-US" altLang="zh-CN" b="1" dirty="0"/>
              <a:t>3.5.3	 </a:t>
            </a:r>
            <a:r>
              <a:rPr lang="zh-CN" altLang="en-US" b="1" dirty="0"/>
              <a:t>数据错误与恢复</a:t>
            </a:r>
            <a:r>
              <a:rPr lang="en-US" altLang="zh-CN" b="1" dirty="0"/>
              <a:t>--</a:t>
            </a:r>
            <a:r>
              <a:rPr lang="zh-CN" altLang="en-US" b="1" dirty="0"/>
              <a:t>数据节点出错</a:t>
            </a:r>
            <a:endParaRPr lang="zh-CN" altLang="en-US" b="1" dirty="0"/>
          </a:p>
        </p:txBody>
      </p:sp>
      <p:sp>
        <p:nvSpPr>
          <p:cNvPr id="30722" name="文本框 3"/>
          <p:cNvSpPr txBox="1"/>
          <p:nvPr/>
        </p:nvSpPr>
        <p:spPr>
          <a:xfrm>
            <a:off x="247650" y="1130300"/>
            <a:ext cx="8607425" cy="5262245"/>
          </a:xfrm>
          <a:prstGeom prst="rect">
            <a:avLst/>
          </a:prstGeom>
          <a:noFill/>
          <a:ln w="9525">
            <a:noFill/>
          </a:ln>
        </p:spPr>
        <p:txBody>
          <a:bodyPr wrap="square" anchor="t">
            <a:spAutoFit/>
          </a:bodyPr>
          <a:p>
            <a:pPr>
              <a:lnSpc>
                <a:spcPct val="150000"/>
              </a:lnSpc>
              <a:spcAft>
                <a:spcPts val="0"/>
              </a:spcAft>
              <a:buFontTx/>
            </a:pPr>
            <a:r>
              <a:rPr lang="en-US" altLang="zh-CN" sz="2800" b="1" noProof="1" dirty="0">
                <a:solidFill>
                  <a:srgbClr val="FF0000"/>
                </a:solidFill>
                <a:latin typeface="微软雅黑" panose="020B0503020204020204" charset="-122"/>
                <a:ea typeface="微软雅黑" panose="020B0503020204020204" charset="-122"/>
                <a:cs typeface="微软雅黑" panose="020B0503020204020204" charset="-122"/>
              </a:rPr>
              <a:t>2. </a:t>
            </a:r>
            <a:r>
              <a:rPr lang="zh-CN" altLang="en-US" sz="2800" b="1" noProof="1" dirty="0">
                <a:solidFill>
                  <a:srgbClr val="FF0000"/>
                </a:solidFill>
                <a:latin typeface="微软雅黑" panose="020B0503020204020204" charset="-122"/>
                <a:ea typeface="微软雅黑" panose="020B0503020204020204" charset="-122"/>
                <a:cs typeface="微软雅黑" panose="020B0503020204020204" charset="-122"/>
              </a:rPr>
              <a:t>数据节点出错</a:t>
            </a:r>
            <a:endParaRPr lang="zh-CN" altLang="en-US" sz="2800" b="1" noProof="1" dirty="0">
              <a:solidFill>
                <a:srgbClr val="FF0000"/>
              </a:solidFill>
              <a:latin typeface="微软雅黑" panose="020B0503020204020204" charset="-122"/>
              <a:ea typeface="微软雅黑" panose="020B0503020204020204" charset="-122"/>
              <a:cs typeface="微软雅黑" panose="020B0503020204020204" charset="-122"/>
            </a:endParaRPr>
          </a:p>
          <a:p>
            <a:pPr marL="457200" algn="just">
              <a:lnSpc>
                <a:spcPct val="150000"/>
              </a:lnSpc>
              <a:spcAft>
                <a:spcPts val="0"/>
              </a:spcAft>
              <a:buFont typeface="Wingdings" panose="05000000000000000000" charset="0"/>
              <a:buChar char="l"/>
            </a:pPr>
            <a:r>
              <a:rPr lang="zh-CN" altLang="en-US" sz="2800" b="1" noProof="1" dirty="0">
                <a:latin typeface="Times New Roman" panose="02020603050405020304" pitchFamily="18" charset="0"/>
                <a:ea typeface="宋体" panose="02010600030101010101" pitchFamily="2" charset="-122"/>
                <a:cs typeface="Times New Roman" panose="02020603050405020304" pitchFamily="18" charset="0"/>
              </a:rPr>
              <a:t>每个数据节点会定期向名称节点发送“心跳”信息，向名称节点报告自己的状态；</a:t>
            </a:r>
            <a:endParaRPr lang="en-US" altLang="zh-CN" sz="2800" b="1" noProof="1" dirty="0">
              <a:latin typeface="Times New Roman" panose="02020603050405020304" pitchFamily="18" charset="0"/>
              <a:ea typeface="宋体" panose="02010600030101010101" pitchFamily="2" charset="-122"/>
              <a:cs typeface="Times New Roman" panose="02020603050405020304" pitchFamily="18" charset="0"/>
            </a:endParaRPr>
          </a:p>
          <a:p>
            <a:pPr marL="457200" algn="just">
              <a:lnSpc>
                <a:spcPct val="150000"/>
              </a:lnSpc>
              <a:spcAft>
                <a:spcPts val="0"/>
              </a:spcAft>
              <a:buFont typeface="Wingdings" panose="05000000000000000000" charset="0"/>
              <a:buChar char="l"/>
            </a:pPr>
            <a:r>
              <a:rPr lang="zh-CN" altLang="en-US" sz="2800" b="1" noProof="1" dirty="0">
                <a:latin typeface="Times New Roman" panose="02020603050405020304" pitchFamily="18" charset="0"/>
                <a:ea typeface="宋体" panose="02010600030101010101" pitchFamily="2" charset="-122"/>
                <a:cs typeface="Times New Roman" panose="02020603050405020304" pitchFamily="18" charset="0"/>
              </a:rPr>
              <a:t>当数据节点发生故障，或者网络发生断网时，名称节点就无法收到来自一些数据节点的心跳信息，这时，这些数据节点就会被标记为“宕机”，节点上面的所有数据都会被标记为“不可读”，名称节点不会再给它们发送任何</a:t>
            </a:r>
            <a:r>
              <a:rPr lang="en-US" altLang="zh-CN" sz="2800" b="1" noProof="1" dirty="0">
                <a:latin typeface="Times New Roman" panose="02020603050405020304" pitchFamily="18" charset="0"/>
                <a:ea typeface="宋体" panose="02010600030101010101" pitchFamily="2" charset="-122"/>
                <a:cs typeface="Times New Roman" panose="02020603050405020304" pitchFamily="18" charset="0"/>
              </a:rPr>
              <a:t>I/O</a:t>
            </a:r>
            <a:r>
              <a:rPr lang="zh-CN" altLang="en-US" sz="2800" b="1" noProof="1" dirty="0">
                <a:latin typeface="Times New Roman" panose="02020603050405020304" pitchFamily="18" charset="0"/>
                <a:ea typeface="宋体" panose="02010600030101010101" pitchFamily="2" charset="-122"/>
                <a:cs typeface="Times New Roman" panose="02020603050405020304" pitchFamily="18" charset="0"/>
              </a:rPr>
              <a:t>请求；</a:t>
            </a:r>
            <a:endParaRPr lang="zh-CN" altLang="en-US" sz="2800" b="1" noProof="1" dirty="0">
              <a:latin typeface="Times New Roman" panose="02020603050405020304" pitchFamily="18" charset="0"/>
              <a:ea typeface="宋体" panose="02010600030101010101" pitchFamily="2" charset="-122"/>
              <a:cs typeface="Times New Roman" panose="02020603050405020304" pitchFamily="18" charset="0"/>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标题 1"/>
          <p:cNvSpPr>
            <a:spLocks noGrp="1"/>
          </p:cNvSpPr>
          <p:nvPr>
            <p:ph type="title"/>
          </p:nvPr>
        </p:nvSpPr>
        <p:spPr/>
        <p:txBody>
          <a:bodyPr vert="horz" wrap="square" lIns="91440" tIns="45720" rIns="91440" bIns="45720" anchor="ctr" anchorCtr="0"/>
          <a:p>
            <a:pPr marL="342900" indent="-342900"/>
            <a:r>
              <a:rPr lang="en-US" altLang="zh-CN" b="1" dirty="0"/>
              <a:t>3.5.3	 </a:t>
            </a:r>
            <a:r>
              <a:rPr lang="zh-CN" altLang="en-US" b="1" dirty="0"/>
              <a:t>数据错误与恢复</a:t>
            </a:r>
            <a:r>
              <a:rPr lang="en-US" altLang="zh-CN" b="1" dirty="0"/>
              <a:t>--</a:t>
            </a:r>
            <a:r>
              <a:rPr lang="zh-CN" altLang="en-US" b="1" dirty="0"/>
              <a:t>数据节点出错</a:t>
            </a:r>
            <a:endParaRPr lang="zh-CN" altLang="en-US" b="1" dirty="0"/>
          </a:p>
        </p:txBody>
      </p:sp>
      <p:sp>
        <p:nvSpPr>
          <p:cNvPr id="48130" name="文本框 3"/>
          <p:cNvSpPr txBox="1"/>
          <p:nvPr/>
        </p:nvSpPr>
        <p:spPr>
          <a:xfrm>
            <a:off x="247650" y="1206500"/>
            <a:ext cx="8699500" cy="4911725"/>
          </a:xfrm>
          <a:prstGeom prst="rect">
            <a:avLst/>
          </a:prstGeom>
          <a:noFill/>
          <a:ln w="9525">
            <a:noFill/>
          </a:ln>
        </p:spPr>
        <p:txBody>
          <a:bodyPr wrap="square" anchor="t" anchorCtr="0">
            <a:spAutoFit/>
          </a:bodyPr>
          <a:p>
            <a:pPr marL="457200" indent="-457200" algn="just">
              <a:lnSpc>
                <a:spcPct val="140000"/>
              </a:lnSpc>
              <a:buFont typeface="Wingdings" panose="05000000000000000000" charset="0"/>
              <a:buChar char="l"/>
            </a:pPr>
            <a:r>
              <a:rPr lang="zh-CN" altLang="en-US" sz="2800" b="1" dirty="0">
                <a:latin typeface="Times New Roman" panose="02020603050405020304" pitchFamily="18" charset="0"/>
                <a:ea typeface="宋体" panose="02010600030101010101" pitchFamily="2" charset="-122"/>
              </a:rPr>
              <a:t>这时，有可能出现一种情形，即由于一些数据节点的不可用，会导致一些数据块的副本数量小于冗余因子；</a:t>
            </a:r>
            <a:endParaRPr lang="en-US" altLang="zh-CN" sz="2800" b="1" dirty="0">
              <a:latin typeface="Times New Roman" panose="02020603050405020304" pitchFamily="18" charset="0"/>
              <a:ea typeface="宋体" panose="02010600030101010101" pitchFamily="2" charset="-122"/>
            </a:endParaRPr>
          </a:p>
          <a:p>
            <a:pPr marL="457200" indent="-457200" algn="just">
              <a:lnSpc>
                <a:spcPct val="140000"/>
              </a:lnSpc>
              <a:buFont typeface="Wingdings" panose="05000000000000000000" charset="0"/>
              <a:buChar char="l"/>
            </a:pPr>
            <a:r>
              <a:rPr lang="zh-CN" altLang="en-US" sz="2800" b="1" dirty="0">
                <a:latin typeface="Times New Roman" panose="02020603050405020304" pitchFamily="18" charset="0"/>
                <a:ea typeface="宋体" panose="02010600030101010101" pitchFamily="2" charset="-122"/>
              </a:rPr>
              <a:t>名称节点会定期检查这种情况，一旦发现某个数据块的副本数量小于冗余因子，就会启动数据冗余复制，为它生成新的副本；</a:t>
            </a:r>
            <a:endParaRPr lang="en-US" altLang="zh-CN" sz="2800" b="1" dirty="0">
              <a:latin typeface="Times New Roman" panose="02020603050405020304" pitchFamily="18" charset="0"/>
              <a:ea typeface="宋体" panose="02010600030101010101" pitchFamily="2" charset="-122"/>
            </a:endParaRPr>
          </a:p>
          <a:p>
            <a:pPr marL="457200" indent="-457200" algn="just">
              <a:lnSpc>
                <a:spcPct val="140000"/>
              </a:lnSpc>
              <a:buFont typeface="Wingdings" panose="05000000000000000000" charset="0"/>
              <a:buChar char="l"/>
            </a:pP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和其它分布式文件系统的最大区别就是可以调整冗余数据的位置。</a:t>
            </a:r>
            <a:endParaRPr lang="zh-CN" altLang="en-US" sz="2800" b="1" dirty="0">
              <a:latin typeface="Times New Roman" panose="02020603050405020304" pitchFamily="18" charset="0"/>
              <a:ea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标题 2"/>
          <p:cNvSpPr>
            <a:spLocks noGrp="1"/>
          </p:cNvSpPr>
          <p:nvPr>
            <p:ph type="title"/>
          </p:nvPr>
        </p:nvSpPr>
        <p:spPr/>
        <p:txBody>
          <a:bodyPr vert="horz" wrap="square" lIns="91440" tIns="45720" rIns="91440" bIns="45720" anchor="ctr" anchorCtr="0"/>
          <a:p>
            <a:r>
              <a:rPr lang="zh-CN" altLang="en-US" dirty="0"/>
              <a:t>什么是分布式文件系统？</a:t>
            </a:r>
            <a:endParaRPr lang="zh-CN" altLang="en-US" dirty="0"/>
          </a:p>
        </p:txBody>
      </p:sp>
      <p:sp>
        <p:nvSpPr>
          <p:cNvPr id="11266" name="Text Box 4"/>
          <p:cNvSpPr txBox="1"/>
          <p:nvPr/>
        </p:nvSpPr>
        <p:spPr>
          <a:xfrm>
            <a:off x="185738" y="1206500"/>
            <a:ext cx="8758237" cy="5128895"/>
          </a:xfrm>
          <a:prstGeom prst="rect">
            <a:avLst/>
          </a:prstGeom>
          <a:noFill/>
          <a:ln w="9525">
            <a:noFill/>
          </a:ln>
        </p:spPr>
        <p:txBody>
          <a:bodyPr wrap="square" anchor="t" anchorCtr="0">
            <a:spAutoFit/>
          </a:bodyPr>
          <a:p>
            <a:pPr marL="457200" indent="-457200" algn="just">
              <a:lnSpc>
                <a:spcPct val="140000"/>
              </a:lnSpc>
              <a:buFont typeface="Wingdings" panose="05000000000000000000" charset="0"/>
              <a:buChar char="l"/>
            </a:pPr>
            <a:r>
              <a:rPr lang="zh-CN" altLang="en-US" sz="2600" b="1" dirty="0">
                <a:solidFill>
                  <a:srgbClr val="FF0000"/>
                </a:solidFill>
                <a:latin typeface="微软雅黑" panose="020B0503020204020204" charset="-122"/>
                <a:ea typeface="微软雅黑" panose="020B0503020204020204" charset="-122"/>
                <a:cs typeface="微软雅黑" panose="020B0503020204020204" charset="-122"/>
              </a:rPr>
              <a:t>分布式文件系统</a:t>
            </a:r>
            <a:r>
              <a:rPr lang="en-US" altLang="zh-CN" sz="2600" b="1" dirty="0">
                <a:solidFill>
                  <a:srgbClr val="FF0000"/>
                </a:solidFill>
                <a:latin typeface="微软雅黑" panose="020B0503020204020204" charset="-122"/>
                <a:ea typeface="微软雅黑" panose="020B0503020204020204" charset="-122"/>
                <a:cs typeface="微软雅黑" panose="020B0503020204020204" charset="-122"/>
              </a:rPr>
              <a:t>DFS</a:t>
            </a:r>
            <a:r>
              <a:rPr lang="zh-CN" altLang="en-US" sz="2600" b="1" dirty="0">
                <a:latin typeface="Arial" panose="020B0604020202020204" pitchFamily="34" charset="0"/>
                <a:ea typeface="宋体" panose="02010600030101010101" pitchFamily="2" charset="-122"/>
              </a:rPr>
              <a:t>（</a:t>
            </a:r>
            <a:r>
              <a:rPr lang="en-US" altLang="zh-CN" sz="2600" b="1" dirty="0">
                <a:latin typeface="Arial" panose="020B0604020202020204" pitchFamily="34" charset="0"/>
                <a:ea typeface="宋体" panose="02010600030101010101" pitchFamily="2" charset="-122"/>
              </a:rPr>
              <a:t>Distributed File System</a:t>
            </a:r>
            <a:r>
              <a:rPr lang="zh-CN" altLang="en-US" sz="2600" b="1" dirty="0">
                <a:latin typeface="Arial" panose="020B0604020202020204" pitchFamily="34" charset="0"/>
                <a:ea typeface="宋体" panose="02010600030101010101" pitchFamily="2" charset="-122"/>
              </a:rPr>
              <a:t>）是一种通过网络实现文件在多台主机上进行分布式存储的文件系统。分布式文件系统的设计一般采用</a:t>
            </a:r>
            <a:r>
              <a:rPr lang="en-US" altLang="zh-CN" sz="2600" b="1" dirty="0">
                <a:latin typeface="Arial" panose="020B0604020202020204" pitchFamily="34" charset="0"/>
                <a:ea typeface="宋体" panose="02010600030101010101" pitchFamily="2" charset="-122"/>
              </a:rPr>
              <a:t>“</a:t>
            </a:r>
            <a:r>
              <a:rPr lang="zh-CN" altLang="en-US" sz="2600" b="1" dirty="0">
                <a:solidFill>
                  <a:srgbClr val="FF0000"/>
                </a:solidFill>
                <a:latin typeface="微软雅黑" panose="020B0503020204020204" charset="-122"/>
                <a:ea typeface="微软雅黑" panose="020B0503020204020204" charset="-122"/>
                <a:cs typeface="微软雅黑" panose="020B0503020204020204" charset="-122"/>
              </a:rPr>
              <a:t>客户机</a:t>
            </a:r>
            <a:r>
              <a:rPr lang="en-US" altLang="zh-CN" sz="2600" b="1" dirty="0">
                <a:solidFill>
                  <a:srgbClr val="FF0000"/>
                </a:solidFill>
                <a:latin typeface="微软雅黑" panose="020B0503020204020204" charset="-122"/>
                <a:ea typeface="微软雅黑" panose="020B0503020204020204" charset="-122"/>
                <a:cs typeface="微软雅黑" panose="020B0503020204020204" charset="-122"/>
              </a:rPr>
              <a:t>/</a:t>
            </a:r>
            <a:r>
              <a:rPr lang="zh-CN" altLang="en-US" sz="2600" b="1" dirty="0">
                <a:solidFill>
                  <a:srgbClr val="FF0000"/>
                </a:solidFill>
                <a:latin typeface="微软雅黑" panose="020B0503020204020204" charset="-122"/>
                <a:ea typeface="微软雅黑" panose="020B0503020204020204" charset="-122"/>
                <a:cs typeface="微软雅黑" panose="020B0503020204020204" charset="-122"/>
              </a:rPr>
              <a:t>服务器</a:t>
            </a:r>
            <a:r>
              <a:rPr lang="en-US" altLang="zh-CN" sz="2600" b="1" dirty="0">
                <a:solidFill>
                  <a:srgbClr val="FF0000"/>
                </a:solidFill>
                <a:latin typeface="微软雅黑" panose="020B0503020204020204" charset="-122"/>
                <a:ea typeface="微软雅黑" panose="020B0503020204020204" charset="-122"/>
                <a:cs typeface="微软雅黑" panose="020B0503020204020204" charset="-122"/>
              </a:rPr>
              <a:t>”</a:t>
            </a:r>
            <a:r>
              <a:rPr lang="zh-CN" altLang="en-US" sz="2600" b="1" dirty="0">
                <a:solidFill>
                  <a:srgbClr val="FF0000"/>
                </a:solidFill>
                <a:latin typeface="微软雅黑" panose="020B0503020204020204" charset="-122"/>
                <a:ea typeface="微软雅黑" panose="020B0503020204020204" charset="-122"/>
                <a:cs typeface="微软雅黑" panose="020B0503020204020204" charset="-122"/>
              </a:rPr>
              <a:t>（</a:t>
            </a:r>
            <a:r>
              <a:rPr lang="en-US" altLang="zh-CN" sz="2600" b="1" dirty="0">
                <a:solidFill>
                  <a:srgbClr val="FF0000"/>
                </a:solidFill>
                <a:latin typeface="微软雅黑" panose="020B0503020204020204" charset="-122"/>
                <a:ea typeface="微软雅黑" panose="020B0503020204020204" charset="-122"/>
                <a:cs typeface="微软雅黑" panose="020B0503020204020204" charset="-122"/>
              </a:rPr>
              <a:t>Client/Server</a:t>
            </a:r>
            <a:r>
              <a:rPr lang="zh-CN" altLang="en-US" sz="2600" b="1" dirty="0">
                <a:solidFill>
                  <a:srgbClr val="FF0000"/>
                </a:solidFill>
                <a:latin typeface="微软雅黑" panose="020B0503020204020204" charset="-122"/>
                <a:ea typeface="微软雅黑" panose="020B0503020204020204" charset="-122"/>
                <a:cs typeface="微软雅黑" panose="020B0503020204020204" charset="-122"/>
              </a:rPr>
              <a:t>：</a:t>
            </a:r>
            <a:r>
              <a:rPr lang="en-US" altLang="zh-CN" sz="2600" b="1" dirty="0">
                <a:solidFill>
                  <a:srgbClr val="FF0000"/>
                </a:solidFill>
                <a:latin typeface="微软雅黑" panose="020B0503020204020204" charset="-122"/>
                <a:ea typeface="微软雅黑" panose="020B0503020204020204" charset="-122"/>
                <a:cs typeface="微软雅黑" panose="020B0503020204020204" charset="-122"/>
              </a:rPr>
              <a:t>C/S</a:t>
            </a:r>
            <a:r>
              <a:rPr lang="zh-CN" altLang="en-US" sz="2600" b="1" dirty="0">
                <a:solidFill>
                  <a:srgbClr val="FF0000"/>
                </a:solidFill>
                <a:latin typeface="微软雅黑" panose="020B0503020204020204" charset="-122"/>
                <a:ea typeface="微软雅黑" panose="020B0503020204020204" charset="-122"/>
                <a:cs typeface="微软雅黑" panose="020B0503020204020204" charset="-122"/>
              </a:rPr>
              <a:t>）模式</a:t>
            </a:r>
            <a:r>
              <a:rPr lang="zh-CN" altLang="en-US" sz="2600" b="1" dirty="0">
                <a:latin typeface="Arial" panose="020B0604020202020204" pitchFamily="34" charset="0"/>
                <a:ea typeface="宋体" panose="02010600030101010101" pitchFamily="2" charset="-122"/>
              </a:rPr>
              <a:t>。客户端以特定的通信协议通过网络与服务器建立连接，提出文件访问请求。</a:t>
            </a:r>
            <a:endParaRPr lang="zh-CN" altLang="en-US" sz="2600" b="1" dirty="0">
              <a:latin typeface="Arial" panose="020B0604020202020204" pitchFamily="34" charset="0"/>
              <a:ea typeface="宋体" panose="02010600030101010101" pitchFamily="2" charset="-122"/>
            </a:endParaRPr>
          </a:p>
          <a:p>
            <a:pPr marL="457200" indent="-457200" algn="just">
              <a:lnSpc>
                <a:spcPct val="140000"/>
              </a:lnSpc>
              <a:buFont typeface="Wingdings" panose="05000000000000000000" charset="0"/>
              <a:buChar char="l"/>
            </a:pPr>
            <a:r>
              <a:rPr lang="zh-CN" altLang="en-US" sz="2600" b="1" dirty="0">
                <a:latin typeface="Arial" panose="020B0604020202020204" pitchFamily="34" charset="0"/>
                <a:ea typeface="宋体" panose="02010600030101010101" pitchFamily="2" charset="-122"/>
              </a:rPr>
              <a:t>客户端和服务器可以通过设置访问权限来限制请求方对底层数据存储块的访问。</a:t>
            </a:r>
            <a:endParaRPr lang="zh-CN" altLang="en-US" sz="2600" b="1" dirty="0">
              <a:latin typeface="Arial" panose="020B0604020202020204" pitchFamily="34" charset="0"/>
              <a:ea typeface="宋体" panose="02010600030101010101" pitchFamily="2" charset="-122"/>
            </a:endParaRPr>
          </a:p>
          <a:p>
            <a:pPr marL="457200" indent="-457200" algn="just">
              <a:lnSpc>
                <a:spcPct val="140000"/>
              </a:lnSpc>
              <a:buFont typeface="Wingdings" panose="05000000000000000000" charset="0"/>
              <a:buChar char="l"/>
            </a:pPr>
            <a:r>
              <a:rPr lang="zh-CN" altLang="en-US" sz="2600" b="1" dirty="0">
                <a:latin typeface="Arial" panose="020B0604020202020204" pitchFamily="34" charset="0"/>
                <a:ea typeface="宋体" panose="02010600030101010101" pitchFamily="2" charset="-122"/>
              </a:rPr>
              <a:t>目前得到广泛应用的分布式文件系统主要包括</a:t>
            </a:r>
            <a:r>
              <a:rPr lang="en-US" altLang="zh-CN" sz="2600" b="1" dirty="0">
                <a:latin typeface="Arial" panose="020B0604020202020204" pitchFamily="34" charset="0"/>
                <a:ea typeface="宋体" panose="02010600030101010101" pitchFamily="2" charset="-122"/>
              </a:rPr>
              <a:t>GFS</a:t>
            </a:r>
            <a:r>
              <a:rPr lang="zh-CN" altLang="en-US" sz="2600" b="1" dirty="0">
                <a:latin typeface="Arial" panose="020B0604020202020204" pitchFamily="34" charset="0"/>
                <a:ea typeface="宋体" panose="02010600030101010101" pitchFamily="2" charset="-122"/>
              </a:rPr>
              <a:t>和</a:t>
            </a:r>
            <a:r>
              <a:rPr lang="en-US" altLang="zh-CN" sz="2600" b="1" dirty="0">
                <a:latin typeface="Arial" panose="020B0604020202020204" pitchFamily="34" charset="0"/>
                <a:ea typeface="宋体" panose="02010600030101010101" pitchFamily="2" charset="-122"/>
              </a:rPr>
              <a:t>HDFS</a:t>
            </a:r>
            <a:r>
              <a:rPr lang="zh-CN" altLang="en-US" sz="2600" b="1" dirty="0">
                <a:latin typeface="Arial" panose="020B0604020202020204" pitchFamily="34" charset="0"/>
                <a:ea typeface="宋体" panose="02010600030101010101" pitchFamily="2" charset="-122"/>
              </a:rPr>
              <a:t>等。</a:t>
            </a:r>
            <a:endParaRPr lang="zh-CN" altLang="en-US" sz="2600" b="1" dirty="0">
              <a:latin typeface="Arial" panose="020B0604020202020204" pitchFamily="34" charset="0"/>
              <a:ea typeface="宋体" panose="02010600030101010101" pitchFamily="2" charset="-122"/>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标题 1"/>
          <p:cNvSpPr>
            <a:spLocks noGrp="1"/>
          </p:cNvSpPr>
          <p:nvPr>
            <p:ph type="title"/>
          </p:nvPr>
        </p:nvSpPr>
        <p:spPr/>
        <p:txBody>
          <a:bodyPr vert="horz" wrap="square" lIns="91440" tIns="45720" rIns="91440" bIns="45720" anchor="ctr" anchorCtr="0"/>
          <a:p>
            <a:pPr marL="342900" indent="-342900"/>
            <a:r>
              <a:rPr lang="en-US" altLang="zh-CN" b="1" dirty="0"/>
              <a:t>3.5.3	 </a:t>
            </a:r>
            <a:r>
              <a:rPr lang="zh-CN" altLang="en-US" b="1" dirty="0"/>
              <a:t>数据错误与恢复</a:t>
            </a:r>
            <a:r>
              <a:rPr lang="en-US" altLang="zh-CN" b="1" dirty="0"/>
              <a:t>--</a:t>
            </a:r>
            <a:r>
              <a:rPr lang="zh-CN" altLang="en-US" b="1" dirty="0"/>
              <a:t>数据出错</a:t>
            </a:r>
            <a:endParaRPr lang="zh-CN" altLang="en-US" b="1" dirty="0"/>
          </a:p>
        </p:txBody>
      </p:sp>
      <p:sp>
        <p:nvSpPr>
          <p:cNvPr id="49154" name="文本框 3"/>
          <p:cNvSpPr txBox="1"/>
          <p:nvPr/>
        </p:nvSpPr>
        <p:spPr>
          <a:xfrm>
            <a:off x="247650" y="1219200"/>
            <a:ext cx="8637588" cy="521970"/>
          </a:xfrm>
          <a:prstGeom prst="rect">
            <a:avLst/>
          </a:prstGeom>
          <a:noFill/>
          <a:ln w="9525">
            <a:noFill/>
          </a:ln>
        </p:spPr>
        <p:txBody>
          <a:bodyPr wrap="square" anchor="t" anchorCtr="0">
            <a:spAutoFit/>
          </a:bodyPr>
          <a:p>
            <a:pPr algn="just">
              <a:buFontTx/>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3. </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数据出错</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
        <p:nvSpPr>
          <p:cNvPr id="49155" name="Rectangle 4"/>
          <p:cNvSpPr/>
          <p:nvPr/>
        </p:nvSpPr>
        <p:spPr>
          <a:xfrm>
            <a:off x="371475" y="1704975"/>
            <a:ext cx="8513763" cy="4227513"/>
          </a:xfrm>
          <a:prstGeom prst="rect">
            <a:avLst/>
          </a:prstGeom>
          <a:noFill/>
          <a:ln w="9525">
            <a:noFill/>
          </a:ln>
        </p:spPr>
        <p:txBody>
          <a:bodyPr wrap="square" anchor="ctr" anchorCtr="0">
            <a:spAutoFit/>
          </a:bodyPr>
          <a:p>
            <a:pPr marL="285750" indent="-285750" algn="just" eaLnBrk="0" hangingPunct="0">
              <a:lnSpc>
                <a:spcPct val="160000"/>
              </a:lnSpc>
              <a:buFont typeface="Wingdings" panose="05000000000000000000" charset="0"/>
              <a:buChar char="l"/>
            </a:pPr>
            <a:r>
              <a:rPr lang="zh-CN" altLang="en-US" sz="2800" b="1" dirty="0">
                <a:latin typeface="Arial" panose="020B0604020202020204" pitchFamily="34" charset="0"/>
                <a:ea typeface="宋体" panose="02010600030101010101" pitchFamily="2" charset="-122"/>
              </a:rPr>
              <a:t>网络传输和磁盘错误等因素，都会造成数据错误；</a:t>
            </a:r>
            <a:endParaRPr lang="zh-CN" altLang="en-US" sz="2800" b="1" dirty="0">
              <a:latin typeface="Arial" panose="020B0604020202020204" pitchFamily="34" charset="0"/>
              <a:ea typeface="宋体" panose="02010600030101010101" pitchFamily="2" charset="-122"/>
            </a:endParaRPr>
          </a:p>
          <a:p>
            <a:pPr marL="285750" indent="-285750" algn="just" eaLnBrk="0" hangingPunct="0">
              <a:lnSpc>
                <a:spcPct val="160000"/>
              </a:lnSpc>
              <a:buFont typeface="Wingdings" panose="05000000000000000000" charset="0"/>
              <a:buChar char="l"/>
            </a:pPr>
            <a:r>
              <a:rPr lang="zh-CN" altLang="en-US" sz="2800" b="1" dirty="0">
                <a:latin typeface="Arial" panose="020B0604020202020204" pitchFamily="34" charset="0"/>
                <a:ea typeface="宋体" panose="02010600030101010101" pitchFamily="2" charset="-122"/>
              </a:rPr>
              <a:t>客户端在读取到数据后，会采用</a:t>
            </a:r>
            <a:r>
              <a:rPr lang="en-US" altLang="zh-CN" sz="2800" b="1" dirty="0">
                <a:latin typeface="Arial" panose="020B0604020202020204" pitchFamily="34" charset="0"/>
                <a:ea typeface="宋体" panose="02010600030101010101" pitchFamily="2" charset="-122"/>
              </a:rPr>
              <a:t>md5</a:t>
            </a:r>
            <a:r>
              <a:rPr lang="zh-CN" altLang="en-US" sz="2800" b="1" dirty="0">
                <a:latin typeface="Arial" panose="020B0604020202020204" pitchFamily="34" charset="0"/>
                <a:ea typeface="宋体" panose="02010600030101010101" pitchFamily="2" charset="-122"/>
              </a:rPr>
              <a:t>和</a:t>
            </a:r>
            <a:r>
              <a:rPr lang="en-US" altLang="zh-CN" sz="2800" b="1" dirty="0">
                <a:latin typeface="Arial" panose="020B0604020202020204" pitchFamily="34" charset="0"/>
                <a:ea typeface="宋体" panose="02010600030101010101" pitchFamily="2" charset="-122"/>
              </a:rPr>
              <a:t>sha1</a:t>
            </a:r>
            <a:r>
              <a:rPr lang="zh-CN" altLang="en-US" sz="2800" b="1" dirty="0">
                <a:latin typeface="Arial" panose="020B0604020202020204" pitchFamily="34" charset="0"/>
                <a:ea typeface="宋体" panose="02010600030101010101" pitchFamily="2" charset="-122"/>
              </a:rPr>
              <a:t>对数据块进行校验，以确定读取到正确的数据；</a:t>
            </a:r>
            <a:endParaRPr lang="zh-CN" altLang="en-US" sz="2800" b="1" dirty="0">
              <a:latin typeface="Arial" panose="020B0604020202020204" pitchFamily="34" charset="0"/>
              <a:ea typeface="宋体" panose="02010600030101010101" pitchFamily="2" charset="-122"/>
            </a:endParaRPr>
          </a:p>
          <a:p>
            <a:pPr marL="285750" indent="-285750" algn="just" eaLnBrk="0" hangingPunct="0">
              <a:lnSpc>
                <a:spcPct val="160000"/>
              </a:lnSpc>
              <a:buFont typeface="Wingdings" panose="05000000000000000000" charset="0"/>
              <a:buChar char="l"/>
            </a:pPr>
            <a:r>
              <a:rPr lang="zh-CN" altLang="en-US" sz="2800" b="1" dirty="0">
                <a:latin typeface="Arial" panose="020B0604020202020204" pitchFamily="34" charset="0"/>
                <a:ea typeface="宋体" panose="02010600030101010101" pitchFamily="2" charset="-122"/>
              </a:rPr>
              <a:t>在文件被创建时，客户端就会对每一个文件块进行信息摘录，并把这些信息写入到同一个路径的隐藏文件里面；</a:t>
            </a:r>
            <a:endParaRPr lang="zh-CN" altLang="en-US" sz="2800" b="1" dirty="0">
              <a:latin typeface="Arial" panose="020B0604020202020204" pitchFamily="34" charset="0"/>
              <a:ea typeface="宋体" panose="02010600030101010101"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标题 1"/>
          <p:cNvSpPr>
            <a:spLocks noGrp="1"/>
          </p:cNvSpPr>
          <p:nvPr>
            <p:ph type="title"/>
          </p:nvPr>
        </p:nvSpPr>
        <p:spPr/>
        <p:txBody>
          <a:bodyPr vert="horz" wrap="square" lIns="91440" tIns="45720" rIns="91440" bIns="45720" anchor="ctr" anchorCtr="0"/>
          <a:p>
            <a:pPr marL="342900" indent="-342900"/>
            <a:r>
              <a:rPr lang="en-US" altLang="zh-CN" b="1" dirty="0"/>
              <a:t>3.5.3	 </a:t>
            </a:r>
            <a:r>
              <a:rPr lang="zh-CN" altLang="en-US" b="1" dirty="0"/>
              <a:t>数据错误与恢复</a:t>
            </a:r>
            <a:r>
              <a:rPr lang="en-US" altLang="zh-CN" b="1" dirty="0"/>
              <a:t>--</a:t>
            </a:r>
            <a:r>
              <a:rPr lang="zh-CN" altLang="en-US" b="1" dirty="0"/>
              <a:t>数据出错</a:t>
            </a:r>
            <a:endParaRPr lang="zh-CN" altLang="en-US" b="1" dirty="0"/>
          </a:p>
        </p:txBody>
      </p:sp>
      <p:sp>
        <p:nvSpPr>
          <p:cNvPr id="50178" name="文本框 3"/>
          <p:cNvSpPr txBox="1"/>
          <p:nvPr/>
        </p:nvSpPr>
        <p:spPr>
          <a:xfrm>
            <a:off x="247650" y="1219200"/>
            <a:ext cx="8639175" cy="521970"/>
          </a:xfrm>
          <a:prstGeom prst="rect">
            <a:avLst/>
          </a:prstGeom>
          <a:noFill/>
          <a:ln w="9525">
            <a:noFill/>
          </a:ln>
        </p:spPr>
        <p:txBody>
          <a:bodyPr wrap="square" anchor="t" anchorCtr="0">
            <a:spAutoFit/>
          </a:bodyPr>
          <a:p>
            <a:pPr algn="just">
              <a:buFontTx/>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3. </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数据出错</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
        <p:nvSpPr>
          <p:cNvPr id="50179" name="Rectangle 4"/>
          <p:cNvSpPr/>
          <p:nvPr/>
        </p:nvSpPr>
        <p:spPr>
          <a:xfrm>
            <a:off x="371475" y="1682750"/>
            <a:ext cx="8513763" cy="3970338"/>
          </a:xfrm>
          <a:prstGeom prst="rect">
            <a:avLst/>
          </a:prstGeom>
          <a:noFill/>
          <a:ln w="9525">
            <a:noFill/>
          </a:ln>
        </p:spPr>
        <p:txBody>
          <a:bodyPr wrap="square" anchor="ctr" anchorCtr="0">
            <a:spAutoFit/>
          </a:bodyPr>
          <a:p>
            <a:pPr marL="285750" indent="-285750" algn="just" eaLnBrk="0" hangingPunct="0">
              <a:lnSpc>
                <a:spcPct val="150000"/>
              </a:lnSpc>
              <a:buFont typeface="Wingdings" panose="05000000000000000000" charset="0"/>
              <a:buChar char="l"/>
            </a:pPr>
            <a:r>
              <a:rPr lang="zh-CN" altLang="en-US" sz="2800" b="1" dirty="0">
                <a:latin typeface="Arial" panose="020B0604020202020204" pitchFamily="34" charset="0"/>
                <a:ea typeface="宋体" panose="02010600030101010101" pitchFamily="2" charset="-122"/>
              </a:rPr>
              <a:t>当客户端读取文件的时候，会先读取该信息文件，然后，利用该信息文件对每个读取的数据块进行校验，如果校验出错，客户端就会请求到另外一个数据节点读取该文件块，并且向名称节点报告这个文件块有错误，名称节点会定期检查并且重新复制这个块。</a:t>
            </a:r>
            <a:endParaRPr lang="zh-CN" altLang="en-US" sz="2800" b="1" dirty="0">
              <a:latin typeface="Arial" panose="020B0604020202020204" pitchFamily="34" charset="0"/>
              <a:ea typeface="宋体" panose="02010600030101010101" pitchFamily="2" charset="-122"/>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1" name="Rectangle 2"/>
          <p:cNvSpPr>
            <a:spLocks noGrp="1"/>
          </p:cNvSpPr>
          <p:nvPr>
            <p:ph type="title"/>
          </p:nvPr>
        </p:nvSpPr>
        <p:spPr/>
        <p:txBody>
          <a:bodyPr vert="horz" wrap="square" lIns="91440" tIns="45720" rIns="91440" bIns="45720" anchor="ctr" anchorCtr="0"/>
          <a:p>
            <a:r>
              <a:rPr lang="en-US" altLang="zh-CN" dirty="0"/>
              <a:t>3.6 HDFS</a:t>
            </a:r>
            <a:r>
              <a:rPr lang="zh-CN" altLang="en-US" dirty="0"/>
              <a:t>的数据读写过程</a:t>
            </a:r>
            <a:endParaRPr lang="zh-CN" altLang="en-US" dirty="0"/>
          </a:p>
        </p:txBody>
      </p:sp>
      <p:sp>
        <p:nvSpPr>
          <p:cNvPr id="51202" name="Rectangle 3"/>
          <p:cNvSpPr>
            <a:spLocks noGrp="1"/>
          </p:cNvSpPr>
          <p:nvPr>
            <p:ph idx="1"/>
          </p:nvPr>
        </p:nvSpPr>
        <p:spPr/>
        <p:txBody>
          <a:bodyPr vert="horz" wrap="square" lIns="91440" tIns="45720" rIns="91440" bIns="45720" anchor="t" anchorCtr="0"/>
          <a:p>
            <a:pPr marL="0" indent="0">
              <a:lnSpc>
                <a:spcPct val="130000"/>
              </a:lnSpc>
              <a:buNone/>
            </a:pPr>
            <a:r>
              <a:rPr lang="en-US" altLang="zh-CN" sz="2800" b="1" dirty="0"/>
              <a:t>3.6.1	</a:t>
            </a:r>
            <a:r>
              <a:rPr lang="zh-CN" altLang="en-US" sz="2800" b="1" dirty="0"/>
              <a:t>读数据的过程</a:t>
            </a:r>
            <a:endParaRPr lang="zh-CN" altLang="en-US" sz="2800" b="1" dirty="0"/>
          </a:p>
          <a:p>
            <a:pPr marL="0" indent="0">
              <a:lnSpc>
                <a:spcPct val="130000"/>
              </a:lnSpc>
              <a:buNone/>
            </a:pPr>
            <a:r>
              <a:rPr lang="en-US" altLang="zh-CN" sz="2800" b="1" dirty="0"/>
              <a:t>3.6.2	</a:t>
            </a:r>
            <a:r>
              <a:rPr lang="zh-CN" altLang="en-US" sz="2800" b="1" dirty="0"/>
              <a:t>写数据的过程</a:t>
            </a:r>
            <a:endParaRPr lang="zh-CN" altLang="en-US" sz="2800" b="1"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2225" name="标题 1"/>
          <p:cNvSpPr>
            <a:spLocks noGrp="1"/>
          </p:cNvSpPr>
          <p:nvPr>
            <p:ph type="title"/>
          </p:nvPr>
        </p:nvSpPr>
        <p:spPr/>
        <p:txBody>
          <a:bodyPr vert="horz" wrap="square" lIns="91440" tIns="45720" rIns="91440" bIns="45720" anchor="ctr" anchorCtr="0"/>
          <a:p>
            <a:r>
              <a:rPr lang="en-US" altLang="zh-CN" dirty="0"/>
              <a:t>3.6 HDFS</a:t>
            </a:r>
            <a:r>
              <a:rPr lang="zh-CN" altLang="en-US" dirty="0"/>
              <a:t>的数据读写过程</a:t>
            </a:r>
            <a:endParaRPr lang="zh-CN" altLang="en-US" dirty="0"/>
          </a:p>
        </p:txBody>
      </p:sp>
      <p:sp>
        <p:nvSpPr>
          <p:cNvPr id="52226" name="TextBox 2"/>
          <p:cNvSpPr txBox="1"/>
          <p:nvPr/>
        </p:nvSpPr>
        <p:spPr>
          <a:xfrm>
            <a:off x="180975" y="1143000"/>
            <a:ext cx="8743950" cy="5368925"/>
          </a:xfrm>
          <a:prstGeom prst="rect">
            <a:avLst/>
          </a:prstGeom>
          <a:noFill/>
          <a:ln w="9525">
            <a:noFill/>
          </a:ln>
        </p:spPr>
        <p:txBody>
          <a:bodyPr wrap="square" anchor="t" anchorCtr="0">
            <a:spAutoFit/>
          </a:bodyPr>
          <a:p>
            <a:pPr marL="457200" indent="-457200" algn="just" eaLnBrk="0" hangingPunct="0">
              <a:lnSpc>
                <a:spcPct val="110000"/>
              </a:lnSpc>
              <a:buFont typeface="Wingdings" panose="05000000000000000000" charset="0"/>
              <a:buChar char="l"/>
            </a:pPr>
            <a:r>
              <a:rPr lang="en-US" altLang="zh-CN" sz="2600" b="1" dirty="0">
                <a:latin typeface="Times New Roman" panose="02020603050405020304" pitchFamily="18" charset="0"/>
                <a:ea typeface="宋体" panose="02010600030101010101" pitchFamily="2" charset="-122"/>
              </a:rPr>
              <a:t>FileSystem</a:t>
            </a:r>
            <a:r>
              <a:rPr lang="zh-CN" altLang="en-US" sz="2600" b="1" dirty="0">
                <a:latin typeface="Times New Roman" panose="02020603050405020304" pitchFamily="18" charset="0"/>
                <a:ea typeface="宋体" panose="02010600030101010101" pitchFamily="2" charset="-122"/>
              </a:rPr>
              <a:t>是一个通用文件系统的抽象基类，可以被分布式文件系统继承，所有可能使用</a:t>
            </a:r>
            <a:r>
              <a:rPr lang="en-US" altLang="zh-CN" sz="2600" b="1" dirty="0">
                <a:latin typeface="Times New Roman" panose="02020603050405020304" pitchFamily="18" charset="0"/>
                <a:ea typeface="宋体" panose="02010600030101010101" pitchFamily="2" charset="-122"/>
              </a:rPr>
              <a:t>Hadoop</a:t>
            </a:r>
            <a:r>
              <a:rPr lang="zh-CN" altLang="en-US" sz="2600" b="1" dirty="0">
                <a:latin typeface="Times New Roman" panose="02020603050405020304" pitchFamily="18" charset="0"/>
                <a:ea typeface="宋体" panose="02010600030101010101" pitchFamily="2" charset="-122"/>
              </a:rPr>
              <a:t>文件系统的代码，都要使用这个类；</a:t>
            </a:r>
            <a:endParaRPr lang="en-US" altLang="zh-CN" sz="2600" b="1" dirty="0">
              <a:latin typeface="Times New Roman" panose="02020603050405020304" pitchFamily="18" charset="0"/>
              <a:ea typeface="宋体" panose="02010600030101010101" pitchFamily="2" charset="-122"/>
            </a:endParaRPr>
          </a:p>
          <a:p>
            <a:pPr marL="457200" indent="-457200" algn="just" eaLnBrk="0" hangingPunct="0">
              <a:lnSpc>
                <a:spcPct val="110000"/>
              </a:lnSpc>
              <a:buFont typeface="Wingdings" panose="05000000000000000000" charset="0"/>
              <a:buChar char="l"/>
            </a:pPr>
            <a:r>
              <a:rPr lang="en-US" altLang="zh-CN" sz="2600" b="1" dirty="0">
                <a:latin typeface="Times New Roman" panose="02020603050405020304" pitchFamily="18" charset="0"/>
                <a:ea typeface="宋体" panose="02010600030101010101" pitchFamily="2" charset="-122"/>
              </a:rPr>
              <a:t>Hadoop</a:t>
            </a:r>
            <a:r>
              <a:rPr lang="zh-CN" altLang="en-US" sz="2600" b="1" dirty="0">
                <a:latin typeface="Times New Roman" panose="02020603050405020304" pitchFamily="18" charset="0"/>
                <a:ea typeface="宋体" panose="02010600030101010101" pitchFamily="2" charset="-122"/>
              </a:rPr>
              <a:t>为</a:t>
            </a:r>
            <a:r>
              <a:rPr lang="en-US" altLang="zh-CN" sz="2600" b="1" dirty="0">
                <a:latin typeface="Times New Roman" panose="02020603050405020304" pitchFamily="18" charset="0"/>
                <a:ea typeface="宋体" panose="02010600030101010101" pitchFamily="2" charset="-122"/>
              </a:rPr>
              <a:t>FileSystem</a:t>
            </a:r>
            <a:r>
              <a:rPr lang="zh-CN" altLang="en-US" sz="2600" b="1" dirty="0">
                <a:latin typeface="Times New Roman" panose="02020603050405020304" pitchFamily="18" charset="0"/>
                <a:ea typeface="宋体" panose="02010600030101010101" pitchFamily="2" charset="-122"/>
              </a:rPr>
              <a:t>这个抽象类提供了多种具体实现；</a:t>
            </a:r>
            <a:r>
              <a:rPr lang="en-US" altLang="zh-CN" sz="2600" b="1" dirty="0">
                <a:latin typeface="Times New Roman" panose="02020603050405020304" pitchFamily="18" charset="0"/>
                <a:ea typeface="宋体" panose="02010600030101010101" pitchFamily="2" charset="-122"/>
              </a:rPr>
              <a:t>DistributedFileSystem</a:t>
            </a:r>
            <a:r>
              <a:rPr lang="zh-CN" altLang="en-US" sz="2600" b="1" dirty="0">
                <a:latin typeface="Times New Roman" panose="02020603050405020304" pitchFamily="18" charset="0"/>
                <a:ea typeface="宋体" panose="02010600030101010101" pitchFamily="2" charset="-122"/>
              </a:rPr>
              <a:t>就是</a:t>
            </a:r>
            <a:r>
              <a:rPr lang="en-US" altLang="zh-CN" sz="2600" b="1" dirty="0">
                <a:latin typeface="Times New Roman" panose="02020603050405020304" pitchFamily="18" charset="0"/>
                <a:ea typeface="宋体" panose="02010600030101010101" pitchFamily="2" charset="-122"/>
              </a:rPr>
              <a:t>FileSystem</a:t>
            </a:r>
            <a:r>
              <a:rPr lang="zh-CN" altLang="en-US" sz="2600" b="1" dirty="0">
                <a:latin typeface="Times New Roman" panose="02020603050405020304" pitchFamily="18" charset="0"/>
                <a:ea typeface="宋体" panose="02010600030101010101" pitchFamily="2" charset="-122"/>
              </a:rPr>
              <a:t>在</a:t>
            </a:r>
            <a:r>
              <a:rPr lang="en-US" altLang="zh-CN" sz="2600" b="1" dirty="0">
                <a:latin typeface="Times New Roman" panose="02020603050405020304" pitchFamily="18" charset="0"/>
                <a:ea typeface="宋体" panose="02010600030101010101" pitchFamily="2" charset="-122"/>
              </a:rPr>
              <a:t>HDFS</a:t>
            </a:r>
            <a:r>
              <a:rPr lang="zh-CN" altLang="en-US" sz="2600" b="1" dirty="0">
                <a:latin typeface="Times New Roman" panose="02020603050405020304" pitchFamily="18" charset="0"/>
                <a:ea typeface="宋体" panose="02010600030101010101" pitchFamily="2" charset="-122"/>
              </a:rPr>
              <a:t>文件系统中的具体实现；</a:t>
            </a:r>
            <a:endParaRPr lang="en-US" altLang="zh-CN" sz="2600" b="1" dirty="0">
              <a:latin typeface="Times New Roman" panose="02020603050405020304" pitchFamily="18" charset="0"/>
              <a:ea typeface="宋体" panose="02010600030101010101" pitchFamily="2" charset="-122"/>
            </a:endParaRPr>
          </a:p>
          <a:p>
            <a:pPr marL="457200" indent="-457200" algn="just" eaLnBrk="0" hangingPunct="0">
              <a:lnSpc>
                <a:spcPct val="110000"/>
              </a:lnSpc>
              <a:buFont typeface="Wingdings" panose="05000000000000000000" charset="0"/>
              <a:buChar char="l"/>
            </a:pPr>
            <a:r>
              <a:rPr lang="en-US" altLang="zh-CN" sz="2600" b="1" dirty="0">
                <a:latin typeface="Times New Roman" panose="02020603050405020304" pitchFamily="18" charset="0"/>
                <a:ea typeface="宋体" panose="02010600030101010101" pitchFamily="2" charset="-122"/>
              </a:rPr>
              <a:t>FileSystem</a:t>
            </a:r>
            <a:r>
              <a:rPr lang="zh-CN" altLang="en-US" sz="2600" b="1" dirty="0">
                <a:latin typeface="Times New Roman" panose="02020603050405020304" pitchFamily="18" charset="0"/>
                <a:ea typeface="宋体" panose="02010600030101010101" pitchFamily="2" charset="-122"/>
              </a:rPr>
              <a:t>的</a:t>
            </a:r>
            <a:r>
              <a:rPr lang="en-US" altLang="zh-CN" sz="2600" b="1" dirty="0">
                <a:latin typeface="Times New Roman" panose="02020603050405020304" pitchFamily="18" charset="0"/>
                <a:ea typeface="宋体" panose="02010600030101010101" pitchFamily="2" charset="-122"/>
              </a:rPr>
              <a:t>open()</a:t>
            </a:r>
            <a:r>
              <a:rPr lang="zh-CN" altLang="en-US" sz="2600" b="1" dirty="0">
                <a:latin typeface="Times New Roman" panose="02020603050405020304" pitchFamily="18" charset="0"/>
                <a:ea typeface="宋体" panose="02010600030101010101" pitchFamily="2" charset="-122"/>
              </a:rPr>
              <a:t>方法返回的是一个输入流</a:t>
            </a:r>
            <a:r>
              <a:rPr lang="en-US" altLang="zh-CN" sz="2600" b="1" dirty="0">
                <a:latin typeface="Times New Roman" panose="02020603050405020304" pitchFamily="18" charset="0"/>
                <a:ea typeface="宋体" panose="02010600030101010101" pitchFamily="2" charset="-122"/>
              </a:rPr>
              <a:t>FSDataInputStream</a:t>
            </a:r>
            <a:r>
              <a:rPr lang="zh-CN" altLang="en-US" sz="2600" b="1" dirty="0">
                <a:latin typeface="Times New Roman" panose="02020603050405020304" pitchFamily="18" charset="0"/>
                <a:ea typeface="宋体" panose="02010600030101010101" pitchFamily="2" charset="-122"/>
              </a:rPr>
              <a:t>对象，在</a:t>
            </a:r>
            <a:r>
              <a:rPr lang="en-US" altLang="zh-CN" sz="2600" b="1" dirty="0">
                <a:latin typeface="Times New Roman" panose="02020603050405020304" pitchFamily="18" charset="0"/>
                <a:ea typeface="宋体" panose="02010600030101010101" pitchFamily="2" charset="-122"/>
              </a:rPr>
              <a:t>HDFS</a:t>
            </a:r>
            <a:r>
              <a:rPr lang="zh-CN" altLang="en-US" sz="2600" b="1" dirty="0">
                <a:latin typeface="Times New Roman" panose="02020603050405020304" pitchFamily="18" charset="0"/>
                <a:ea typeface="宋体" panose="02010600030101010101" pitchFamily="2" charset="-122"/>
              </a:rPr>
              <a:t>文件系统中，具体的输入流就是</a:t>
            </a:r>
            <a:r>
              <a:rPr lang="en-US" altLang="zh-CN" sz="2600" b="1" dirty="0">
                <a:latin typeface="Times New Roman" panose="02020603050405020304" pitchFamily="18" charset="0"/>
                <a:ea typeface="宋体" panose="02010600030101010101" pitchFamily="2" charset="-122"/>
              </a:rPr>
              <a:t>DFSInputStream</a:t>
            </a:r>
            <a:r>
              <a:rPr lang="zh-CN" altLang="en-US" sz="2600" b="1" dirty="0">
                <a:latin typeface="Times New Roman" panose="02020603050405020304" pitchFamily="18" charset="0"/>
                <a:ea typeface="宋体" panose="02010600030101010101" pitchFamily="2" charset="-122"/>
              </a:rPr>
              <a:t>；</a:t>
            </a:r>
            <a:r>
              <a:rPr lang="en-US" altLang="zh-CN" sz="2600" b="1" dirty="0">
                <a:latin typeface="Times New Roman" panose="02020603050405020304" pitchFamily="18" charset="0"/>
                <a:ea typeface="宋体" panose="02010600030101010101" pitchFamily="2" charset="-122"/>
              </a:rPr>
              <a:t>FileSystem</a:t>
            </a:r>
            <a:r>
              <a:rPr lang="zh-CN" altLang="en-US" sz="2600" b="1" dirty="0">
                <a:latin typeface="Times New Roman" panose="02020603050405020304" pitchFamily="18" charset="0"/>
                <a:ea typeface="宋体" panose="02010600030101010101" pitchFamily="2" charset="-122"/>
              </a:rPr>
              <a:t>中的</a:t>
            </a:r>
            <a:r>
              <a:rPr lang="en-US" altLang="zh-CN" sz="2600" b="1" dirty="0">
                <a:latin typeface="Times New Roman" panose="02020603050405020304" pitchFamily="18" charset="0"/>
                <a:ea typeface="宋体" panose="02010600030101010101" pitchFamily="2" charset="-122"/>
              </a:rPr>
              <a:t>create()</a:t>
            </a:r>
            <a:r>
              <a:rPr lang="zh-CN" altLang="en-US" sz="2600" b="1" dirty="0">
                <a:latin typeface="Times New Roman" panose="02020603050405020304" pitchFamily="18" charset="0"/>
                <a:ea typeface="宋体" panose="02010600030101010101" pitchFamily="2" charset="-122"/>
              </a:rPr>
              <a:t>方法返回的是一个输出流</a:t>
            </a:r>
            <a:r>
              <a:rPr lang="en-US" altLang="zh-CN" sz="2600" b="1" dirty="0">
                <a:latin typeface="Times New Roman" panose="02020603050405020304" pitchFamily="18" charset="0"/>
                <a:ea typeface="宋体" panose="02010600030101010101" pitchFamily="2" charset="-122"/>
              </a:rPr>
              <a:t>FSDataOutputStream</a:t>
            </a:r>
            <a:r>
              <a:rPr lang="zh-CN" altLang="en-US" sz="2600" b="1" dirty="0">
                <a:latin typeface="Times New Roman" panose="02020603050405020304" pitchFamily="18" charset="0"/>
                <a:ea typeface="宋体" panose="02010600030101010101" pitchFamily="2" charset="-122"/>
              </a:rPr>
              <a:t>对象，在</a:t>
            </a:r>
            <a:r>
              <a:rPr lang="en-US" altLang="zh-CN" sz="2600" b="1" dirty="0">
                <a:latin typeface="Times New Roman" panose="02020603050405020304" pitchFamily="18" charset="0"/>
                <a:ea typeface="宋体" panose="02010600030101010101" pitchFamily="2" charset="-122"/>
              </a:rPr>
              <a:t>HDFS</a:t>
            </a:r>
            <a:r>
              <a:rPr lang="zh-CN" altLang="en-US" sz="2600" b="1" dirty="0">
                <a:latin typeface="Times New Roman" panose="02020603050405020304" pitchFamily="18" charset="0"/>
                <a:ea typeface="宋体" panose="02010600030101010101" pitchFamily="2" charset="-122"/>
              </a:rPr>
              <a:t>文件系统中，具体的输出流就是</a:t>
            </a:r>
            <a:r>
              <a:rPr lang="en-US" altLang="zh-CN" sz="2600" b="1" dirty="0">
                <a:latin typeface="Times New Roman" panose="02020603050405020304" pitchFamily="18" charset="0"/>
                <a:ea typeface="宋体" panose="02010600030101010101" pitchFamily="2" charset="-122"/>
              </a:rPr>
              <a:t>DFSOutputStream</a:t>
            </a:r>
            <a:r>
              <a:rPr lang="zh-CN" altLang="en-US" sz="2600" b="1" dirty="0">
                <a:latin typeface="Times New Roman" panose="02020603050405020304" pitchFamily="18" charset="0"/>
                <a:ea typeface="宋体" panose="02010600030101010101" pitchFamily="2" charset="-122"/>
              </a:rPr>
              <a:t>。</a:t>
            </a:r>
            <a:endParaRPr lang="en-US" altLang="zh-CN" sz="2600" b="1" dirty="0">
              <a:latin typeface="Times New Roman" panose="02020603050405020304" pitchFamily="18" charset="0"/>
              <a:ea typeface="宋体" panose="02010600030101010101" pitchFamily="2" charset="-122"/>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标题 1"/>
          <p:cNvSpPr>
            <a:spLocks noGrp="1"/>
          </p:cNvSpPr>
          <p:nvPr>
            <p:ph type="title"/>
          </p:nvPr>
        </p:nvSpPr>
        <p:spPr/>
        <p:txBody>
          <a:bodyPr vert="horz" wrap="square" lIns="91440" tIns="45720" rIns="91440" bIns="45720" anchor="ctr" anchorCtr="0"/>
          <a:p>
            <a:pPr marL="342900" indent="-342900"/>
            <a:r>
              <a:rPr lang="en-US" altLang="zh-CN" b="1" dirty="0"/>
              <a:t>3.6.1	 </a:t>
            </a:r>
            <a:r>
              <a:rPr lang="zh-CN" altLang="en-US" b="1" dirty="0"/>
              <a:t>读数据的过程</a:t>
            </a:r>
            <a:endParaRPr lang="zh-CN" altLang="en-US" b="1" dirty="0"/>
          </a:p>
        </p:txBody>
      </p:sp>
      <p:pic>
        <p:nvPicPr>
          <p:cNvPr id="53250" name="Picture 5"/>
          <p:cNvPicPr>
            <a:picLocks noChangeAspect="1"/>
          </p:cNvPicPr>
          <p:nvPr/>
        </p:nvPicPr>
        <p:blipFill>
          <a:blip r:embed="rId1"/>
          <a:stretch>
            <a:fillRect/>
          </a:stretch>
        </p:blipFill>
        <p:spPr>
          <a:xfrm>
            <a:off x="509588" y="2006600"/>
            <a:ext cx="7924800" cy="4064000"/>
          </a:xfrm>
          <a:prstGeom prst="rect">
            <a:avLst/>
          </a:prstGeom>
          <a:noFill/>
          <a:ln w="9525">
            <a:noFill/>
          </a:ln>
        </p:spPr>
      </p:pic>
      <p:sp>
        <p:nvSpPr>
          <p:cNvPr id="53251" name="TextBox 4"/>
          <p:cNvSpPr txBox="1"/>
          <p:nvPr/>
        </p:nvSpPr>
        <p:spPr>
          <a:xfrm>
            <a:off x="4814888" y="3730625"/>
            <a:ext cx="3762375" cy="306388"/>
          </a:xfrm>
          <a:prstGeom prst="rect">
            <a:avLst/>
          </a:prstGeom>
          <a:noFill/>
          <a:ln w="9525">
            <a:noFill/>
          </a:ln>
        </p:spPr>
        <p:txBody>
          <a:bodyPr wrap="none" anchor="t" anchorCtr="0">
            <a:spAutoFit/>
          </a:bodyPr>
          <a:p>
            <a:pPr algn="just" eaLnBrk="0" hangingPunct="0"/>
            <a:r>
              <a:rPr lang="en-US" altLang="zh-CN" sz="1400" b="1" dirty="0">
                <a:latin typeface="Arial" panose="020B0604020202020204" pitchFamily="34" charset="0"/>
                <a:ea typeface="宋体" panose="02010600030101010101" pitchFamily="2" charset="-122"/>
              </a:rPr>
              <a:t>FSDataInputStream</a:t>
            </a:r>
            <a:r>
              <a:rPr lang="zh-CN" altLang="en-US" sz="1400" b="1" dirty="0">
                <a:latin typeface="Arial" panose="020B0604020202020204" pitchFamily="34" charset="0"/>
                <a:ea typeface="宋体" panose="02010600030101010101" pitchFamily="2" charset="-122"/>
              </a:rPr>
              <a:t>封装了</a:t>
            </a:r>
            <a:r>
              <a:rPr lang="en-US" altLang="zh-CN" sz="1400" b="1" dirty="0">
                <a:latin typeface="Arial" panose="020B0604020202020204" pitchFamily="34" charset="0"/>
                <a:ea typeface="宋体" panose="02010600030101010101" pitchFamily="2" charset="-122"/>
              </a:rPr>
              <a:t>DFSInputStream</a:t>
            </a:r>
            <a:endParaRPr lang="zh-CN" altLang="en-US" sz="1400" b="1" dirty="0">
              <a:latin typeface="Arial" panose="020B0604020202020204" pitchFamily="34" charset="0"/>
              <a:ea typeface="宋体" panose="02010600030101010101" pitchFamily="2" charset="-122"/>
            </a:endParaRPr>
          </a:p>
        </p:txBody>
      </p:sp>
      <p:sp>
        <p:nvSpPr>
          <p:cNvPr id="53252" name="矩形 5"/>
          <p:cNvSpPr/>
          <p:nvPr/>
        </p:nvSpPr>
        <p:spPr>
          <a:xfrm>
            <a:off x="393700" y="1447800"/>
            <a:ext cx="4267200" cy="460375"/>
          </a:xfrm>
          <a:prstGeom prst="rect">
            <a:avLst/>
          </a:prstGeom>
          <a:noFill/>
          <a:ln w="9525">
            <a:noFill/>
          </a:ln>
        </p:spPr>
        <p:txBody>
          <a:bodyPr anchor="t" anchorCtr="0">
            <a:spAutoFit/>
          </a:bodyPr>
          <a:p>
            <a:pPr eaLnBrk="0" hangingPunct="0"/>
            <a:r>
              <a:rPr lang="en-US" altLang="zh-CN" sz="1200" b="1" dirty="0">
                <a:latin typeface="Arial" panose="020B0604020202020204" pitchFamily="34" charset="0"/>
                <a:ea typeface="宋体" panose="02010600030101010101" pitchFamily="2" charset="-122"/>
              </a:rPr>
              <a:t>FileSystem fs = FileSystem.get(conf);</a:t>
            </a:r>
            <a:endParaRPr lang="en-US" altLang="zh-CN" sz="1200" b="1" dirty="0">
              <a:latin typeface="Arial" panose="020B0604020202020204" pitchFamily="34" charset="0"/>
              <a:ea typeface="宋体" panose="02010600030101010101" pitchFamily="2" charset="-122"/>
            </a:endParaRPr>
          </a:p>
          <a:p>
            <a:pPr eaLnBrk="0" hangingPunct="0"/>
            <a:r>
              <a:rPr lang="en-US" altLang="zh-CN" sz="1200" b="1" dirty="0">
                <a:latin typeface="Arial" panose="020B0604020202020204" pitchFamily="34" charset="0"/>
                <a:ea typeface="宋体" panose="02010600030101010101" pitchFamily="2" charset="-122"/>
              </a:rPr>
              <a:t>FSDataInputStream in = fs.open(new Path(uri));</a:t>
            </a:r>
            <a:endParaRPr lang="en-US" altLang="zh-CN" sz="1200" b="1" dirty="0">
              <a:latin typeface="Arial" panose="020B0604020202020204" pitchFamily="34" charset="0"/>
              <a:ea typeface="宋体" panose="02010600030101010101" pitchFamily="2" charset="-122"/>
            </a:endParaRPr>
          </a:p>
        </p:txBody>
      </p:sp>
      <p:cxnSp>
        <p:nvCxnSpPr>
          <p:cNvPr id="53253" name="直接箭头连接符 9"/>
          <p:cNvCxnSpPr/>
          <p:nvPr/>
        </p:nvCxnSpPr>
        <p:spPr>
          <a:xfrm>
            <a:off x="1828800" y="1828800"/>
            <a:ext cx="762000" cy="609600"/>
          </a:xfrm>
          <a:prstGeom prst="straightConnector1">
            <a:avLst/>
          </a:prstGeom>
          <a:ln w="9525" cap="flat" cmpd="sng">
            <a:solidFill>
              <a:schemeClr val="tx1"/>
            </a:solidFill>
            <a:prstDash val="solid"/>
            <a:round/>
            <a:headEnd type="none" w="med" len="med"/>
            <a:tailEnd type="arrow" w="med" len="med"/>
          </a:ln>
        </p:spPr>
      </p:cxnSp>
      <p:sp>
        <p:nvSpPr>
          <p:cNvPr id="53254" name="矩形 10"/>
          <p:cNvSpPr/>
          <p:nvPr/>
        </p:nvSpPr>
        <p:spPr>
          <a:xfrm>
            <a:off x="381000" y="1219200"/>
            <a:ext cx="3213100" cy="276225"/>
          </a:xfrm>
          <a:prstGeom prst="rect">
            <a:avLst/>
          </a:prstGeom>
          <a:noFill/>
          <a:ln w="9525">
            <a:noFill/>
          </a:ln>
        </p:spPr>
        <p:txBody>
          <a:bodyPr wrap="none" anchor="t" anchorCtr="0">
            <a:spAutoFit/>
          </a:bodyPr>
          <a:p>
            <a:pPr eaLnBrk="0" hangingPunct="0"/>
            <a:r>
              <a:rPr lang="en-US" altLang="zh-CN" sz="1200" b="1" dirty="0">
                <a:latin typeface="Arial" panose="020B0604020202020204" pitchFamily="34" charset="0"/>
                <a:ea typeface="宋体" panose="02010600030101010101" pitchFamily="2" charset="-122"/>
              </a:rPr>
              <a:t>Configuration conf = new Configuration();</a:t>
            </a:r>
            <a:endParaRPr lang="en-US" altLang="zh-CN" sz="1200" b="1" dirty="0">
              <a:latin typeface="Arial" panose="020B0604020202020204" pitchFamily="34" charset="0"/>
              <a:ea typeface="宋体" panose="02010600030101010101" pitchFamily="2" charset="-122"/>
            </a:endParaRPr>
          </a:p>
        </p:txBody>
      </p:sp>
      <p:sp>
        <p:nvSpPr>
          <p:cNvPr id="53255" name="TextBox 11"/>
          <p:cNvSpPr txBox="1"/>
          <p:nvPr/>
        </p:nvSpPr>
        <p:spPr>
          <a:xfrm>
            <a:off x="393700" y="990600"/>
            <a:ext cx="3130550" cy="276225"/>
          </a:xfrm>
          <a:prstGeom prst="rect">
            <a:avLst/>
          </a:prstGeom>
          <a:noFill/>
          <a:ln w="9525">
            <a:noFill/>
          </a:ln>
        </p:spPr>
        <p:txBody>
          <a:bodyPr wrap="none" anchor="t" anchorCtr="0">
            <a:spAutoFit/>
          </a:bodyPr>
          <a:p>
            <a:pPr eaLnBrk="0" hangingPunct="0"/>
            <a:r>
              <a:rPr lang="en-US" altLang="zh-CN" sz="1200" b="1" dirty="0">
                <a:latin typeface="Arial" panose="020B0604020202020204" pitchFamily="34" charset="0"/>
                <a:ea typeface="宋体" panose="02010600030101010101" pitchFamily="2" charset="-122"/>
              </a:rPr>
              <a:t>import org.apache.hadoop.fs.FileSystem</a:t>
            </a:r>
            <a:endParaRPr lang="en-US" altLang="zh-CN" sz="1200" b="1" dirty="0">
              <a:latin typeface="Arial" panose="020B0604020202020204" pitchFamily="34" charset="0"/>
              <a:ea typeface="宋体" panose="02010600030101010101" pitchFamily="2" charset="-122"/>
            </a:endParaRPr>
          </a:p>
        </p:txBody>
      </p:sp>
      <p:sp>
        <p:nvSpPr>
          <p:cNvPr id="53256" name="TextBox 12"/>
          <p:cNvSpPr txBox="1"/>
          <p:nvPr/>
        </p:nvSpPr>
        <p:spPr>
          <a:xfrm>
            <a:off x="4835525" y="1066800"/>
            <a:ext cx="4302125" cy="1274763"/>
          </a:xfrm>
          <a:prstGeom prst="rect">
            <a:avLst/>
          </a:prstGeom>
          <a:noFill/>
          <a:ln w="9525">
            <a:noFill/>
          </a:ln>
        </p:spPr>
        <p:txBody>
          <a:bodyPr wrap="none" anchor="t" anchorCtr="0">
            <a:spAutoFit/>
          </a:bodyPr>
          <a:p>
            <a:pPr algn="just" eaLnBrk="0" hangingPunct="0">
              <a:lnSpc>
                <a:spcPct val="110000"/>
              </a:lnSpc>
            </a:pPr>
            <a:r>
              <a:rPr lang="zh-CN" altLang="en-US" sz="1400" b="1" dirty="0">
                <a:latin typeface="Arial" panose="020B0604020202020204" pitchFamily="34" charset="0"/>
                <a:ea typeface="宋体" panose="02010600030101010101" pitchFamily="2" charset="-122"/>
              </a:rPr>
              <a:t>通过</a:t>
            </a:r>
            <a:r>
              <a:rPr lang="en-US" altLang="zh-CN" sz="1400" b="1" dirty="0">
                <a:latin typeface="Arial" panose="020B0604020202020204" pitchFamily="34" charset="0"/>
                <a:ea typeface="宋体" panose="02010600030101010101" pitchFamily="2" charset="-122"/>
              </a:rPr>
              <a:t>ClientProtocal.getBlockLocations()</a:t>
            </a:r>
            <a:endParaRPr lang="en-US" altLang="zh-CN" sz="1400" b="1" dirty="0">
              <a:latin typeface="Arial" panose="020B0604020202020204" pitchFamily="34" charset="0"/>
              <a:ea typeface="宋体" panose="02010600030101010101" pitchFamily="2" charset="-122"/>
            </a:endParaRPr>
          </a:p>
          <a:p>
            <a:pPr algn="just" eaLnBrk="0" hangingPunct="0">
              <a:lnSpc>
                <a:spcPct val="110000"/>
              </a:lnSpc>
            </a:pPr>
            <a:r>
              <a:rPr lang="zh-CN" altLang="en-US" sz="1400" b="1" dirty="0">
                <a:latin typeface="Arial" panose="020B0604020202020204" pitchFamily="34" charset="0"/>
                <a:ea typeface="宋体" panose="02010600030101010101" pitchFamily="2" charset="-122"/>
              </a:rPr>
              <a:t>远程调用名称节点，获得文件开始部分数据块的位置</a:t>
            </a:r>
            <a:endParaRPr lang="en-US" altLang="zh-CN" sz="1400" b="1" dirty="0">
              <a:latin typeface="Arial" panose="020B0604020202020204" pitchFamily="34" charset="0"/>
              <a:ea typeface="宋体" panose="02010600030101010101" pitchFamily="2" charset="-122"/>
            </a:endParaRPr>
          </a:p>
          <a:p>
            <a:pPr algn="just" eaLnBrk="0" hangingPunct="0">
              <a:lnSpc>
                <a:spcPct val="110000"/>
              </a:lnSpc>
            </a:pPr>
            <a:r>
              <a:rPr lang="zh-CN" altLang="en-US" sz="1400" b="1" dirty="0">
                <a:latin typeface="Arial" panose="020B0604020202020204" pitchFamily="34" charset="0"/>
                <a:ea typeface="宋体" panose="02010600030101010101" pitchFamily="2" charset="-122"/>
              </a:rPr>
              <a:t>对于该数据块，名称节点返回保存该数据块</a:t>
            </a:r>
            <a:endParaRPr lang="en-US" altLang="zh-CN" sz="1400" b="1" dirty="0">
              <a:latin typeface="Arial" panose="020B0604020202020204" pitchFamily="34" charset="0"/>
              <a:ea typeface="宋体" panose="02010600030101010101" pitchFamily="2" charset="-122"/>
            </a:endParaRPr>
          </a:p>
          <a:p>
            <a:pPr algn="just" eaLnBrk="0" hangingPunct="0">
              <a:lnSpc>
                <a:spcPct val="110000"/>
              </a:lnSpc>
            </a:pPr>
            <a:r>
              <a:rPr lang="zh-CN" altLang="en-US" sz="1400" b="1" dirty="0">
                <a:latin typeface="Arial" panose="020B0604020202020204" pitchFamily="34" charset="0"/>
                <a:ea typeface="宋体" panose="02010600030101010101" pitchFamily="2" charset="-122"/>
              </a:rPr>
              <a:t>的所有数据节点的地址，并根据距离客户端远近进行</a:t>
            </a:r>
            <a:endParaRPr lang="zh-CN" altLang="en-US" sz="1400" b="1" dirty="0">
              <a:latin typeface="Arial" panose="020B0604020202020204" pitchFamily="34" charset="0"/>
              <a:ea typeface="宋体" panose="02010600030101010101" pitchFamily="2" charset="-122"/>
            </a:endParaRPr>
          </a:p>
          <a:p>
            <a:pPr algn="just" eaLnBrk="0" hangingPunct="0">
              <a:lnSpc>
                <a:spcPct val="110000"/>
              </a:lnSpc>
            </a:pPr>
            <a:r>
              <a:rPr lang="zh-CN" altLang="en-US" sz="1400" b="1" dirty="0">
                <a:latin typeface="Arial" panose="020B0604020202020204" pitchFamily="34" charset="0"/>
                <a:ea typeface="宋体" panose="02010600030101010101" pitchFamily="2" charset="-122"/>
              </a:rPr>
              <a:t>排序</a:t>
            </a:r>
            <a:endParaRPr lang="zh-CN" altLang="en-US" sz="1400" b="1" dirty="0">
              <a:latin typeface="Arial" panose="020B0604020202020204" pitchFamily="34" charset="0"/>
              <a:ea typeface="宋体" panose="02010600030101010101" pitchFamily="2" charset="-122"/>
            </a:endParaRPr>
          </a:p>
        </p:txBody>
      </p:sp>
      <p:cxnSp>
        <p:nvCxnSpPr>
          <p:cNvPr id="53257" name="直接箭头连接符 14"/>
          <p:cNvCxnSpPr/>
          <p:nvPr/>
        </p:nvCxnSpPr>
        <p:spPr>
          <a:xfrm>
            <a:off x="5562600" y="2286000"/>
            <a:ext cx="0" cy="381000"/>
          </a:xfrm>
          <a:prstGeom prst="straightConnector1">
            <a:avLst/>
          </a:prstGeom>
          <a:ln w="9525" cap="flat" cmpd="sng">
            <a:solidFill>
              <a:schemeClr val="tx1"/>
            </a:solidFill>
            <a:prstDash val="solid"/>
            <a:round/>
            <a:headEnd type="none" w="med" len="med"/>
            <a:tailEnd type="arrow" w="med" len="med"/>
          </a:ln>
        </p:spPr>
      </p:cxnSp>
      <p:cxnSp>
        <p:nvCxnSpPr>
          <p:cNvPr id="53258" name="直接箭头连接符 11"/>
          <p:cNvCxnSpPr>
            <a:stCxn id="53251" idx="1"/>
          </p:cNvCxnSpPr>
          <p:nvPr/>
        </p:nvCxnSpPr>
        <p:spPr>
          <a:xfrm flipH="1" flipV="1">
            <a:off x="4129088" y="3581400"/>
            <a:ext cx="685800" cy="303213"/>
          </a:xfrm>
          <a:prstGeom prst="straightConnector1">
            <a:avLst/>
          </a:prstGeom>
          <a:ln w="9525" cap="flat" cmpd="sng">
            <a:solidFill>
              <a:schemeClr val="tx1"/>
            </a:solidFill>
            <a:prstDash val="solid"/>
            <a:round/>
            <a:headEnd type="none" w="med" len="med"/>
            <a:tailEnd type="arrow" w="med" len="med"/>
          </a:ln>
        </p:spPr>
      </p:cxnSp>
      <p:sp>
        <p:nvSpPr>
          <p:cNvPr id="53259" name="TextBox 12"/>
          <p:cNvSpPr txBox="1"/>
          <p:nvPr/>
        </p:nvSpPr>
        <p:spPr>
          <a:xfrm>
            <a:off x="587375" y="4876800"/>
            <a:ext cx="3125788" cy="1476375"/>
          </a:xfrm>
          <a:prstGeom prst="rect">
            <a:avLst/>
          </a:prstGeom>
          <a:noFill/>
          <a:ln w="9525">
            <a:noFill/>
          </a:ln>
        </p:spPr>
        <p:txBody>
          <a:bodyPr wrap="none" anchor="t" anchorCtr="0">
            <a:spAutoFit/>
          </a:bodyPr>
          <a:p>
            <a:pPr algn="just" eaLnBrk="0" hangingPunct="0">
              <a:lnSpc>
                <a:spcPct val="150000"/>
              </a:lnSpc>
            </a:pPr>
            <a:r>
              <a:rPr lang="zh-CN" altLang="en-US" sz="1200" b="1" dirty="0">
                <a:latin typeface="Arial" panose="020B0604020202020204" pitchFamily="34" charset="0"/>
                <a:ea typeface="宋体" panose="02010600030101010101" pitchFamily="2" charset="-122"/>
              </a:rPr>
              <a:t>客户端获得输入流</a:t>
            </a:r>
            <a:r>
              <a:rPr lang="en-US" altLang="zh-CN" sz="1200" b="1" dirty="0">
                <a:latin typeface="Arial" panose="020B0604020202020204" pitchFamily="34" charset="0"/>
                <a:ea typeface="宋体" panose="02010600030101010101" pitchFamily="2" charset="-122"/>
              </a:rPr>
              <a:t>FSDataInputStream</a:t>
            </a:r>
            <a:r>
              <a:rPr lang="zh-CN" altLang="en-US" sz="1200" b="1" dirty="0">
                <a:latin typeface="Arial" panose="020B0604020202020204" pitchFamily="34" charset="0"/>
                <a:ea typeface="宋体" panose="02010600030101010101" pitchFamily="2" charset="-122"/>
              </a:rPr>
              <a:t>以后</a:t>
            </a:r>
            <a:endParaRPr lang="en-US" altLang="zh-CN" sz="1200" b="1" dirty="0">
              <a:latin typeface="Arial" panose="020B0604020202020204" pitchFamily="34" charset="0"/>
              <a:ea typeface="宋体" panose="02010600030101010101" pitchFamily="2" charset="-122"/>
            </a:endParaRPr>
          </a:p>
          <a:p>
            <a:pPr algn="just" eaLnBrk="0" hangingPunct="0">
              <a:lnSpc>
                <a:spcPct val="150000"/>
              </a:lnSpc>
            </a:pPr>
            <a:r>
              <a:rPr lang="zh-CN" altLang="en-US" sz="1200" b="1" dirty="0">
                <a:latin typeface="Arial" panose="020B0604020202020204" pitchFamily="34" charset="0"/>
                <a:ea typeface="宋体" panose="02010600030101010101" pitchFamily="2" charset="-122"/>
              </a:rPr>
              <a:t>调用</a:t>
            </a:r>
            <a:r>
              <a:rPr lang="en-US" altLang="zh-CN" sz="1200" b="1" dirty="0">
                <a:latin typeface="Arial" panose="020B0604020202020204" pitchFamily="34" charset="0"/>
                <a:ea typeface="宋体" panose="02010600030101010101" pitchFamily="2" charset="-122"/>
              </a:rPr>
              <a:t>read()</a:t>
            </a:r>
            <a:r>
              <a:rPr lang="zh-CN" altLang="en-US" sz="1200" b="1" dirty="0">
                <a:latin typeface="Arial" panose="020B0604020202020204" pitchFamily="34" charset="0"/>
                <a:ea typeface="宋体" panose="02010600030101010101" pitchFamily="2" charset="-122"/>
              </a:rPr>
              <a:t>方法开始读取数据</a:t>
            </a:r>
            <a:endParaRPr lang="en-US" altLang="zh-CN" sz="1200" b="1" dirty="0">
              <a:latin typeface="Arial" panose="020B0604020202020204" pitchFamily="34" charset="0"/>
              <a:ea typeface="宋体" panose="02010600030101010101" pitchFamily="2" charset="-122"/>
            </a:endParaRPr>
          </a:p>
          <a:p>
            <a:pPr algn="just" eaLnBrk="0" hangingPunct="0">
              <a:lnSpc>
                <a:spcPct val="150000"/>
              </a:lnSpc>
            </a:pPr>
            <a:r>
              <a:rPr lang="zh-CN" altLang="en-US" sz="1200" b="1" dirty="0">
                <a:latin typeface="Arial" panose="020B0604020202020204" pitchFamily="34" charset="0"/>
                <a:ea typeface="宋体" panose="02010600030101010101" pitchFamily="2" charset="-122"/>
              </a:rPr>
              <a:t>输入流根据前面的排序结果</a:t>
            </a:r>
            <a:endParaRPr lang="en-US" altLang="zh-CN" sz="1200" b="1" dirty="0">
              <a:latin typeface="Arial" panose="020B0604020202020204" pitchFamily="34" charset="0"/>
              <a:ea typeface="宋体" panose="02010600030101010101" pitchFamily="2" charset="-122"/>
            </a:endParaRPr>
          </a:p>
          <a:p>
            <a:pPr algn="just" eaLnBrk="0" hangingPunct="0">
              <a:lnSpc>
                <a:spcPct val="150000"/>
              </a:lnSpc>
            </a:pPr>
            <a:r>
              <a:rPr lang="zh-CN" altLang="en-US" sz="1200" b="1" dirty="0">
                <a:latin typeface="Arial" panose="020B0604020202020204" pitchFamily="34" charset="0"/>
                <a:ea typeface="宋体" panose="02010600030101010101" pitchFamily="2" charset="-122"/>
              </a:rPr>
              <a:t>选择距离客户端最近的数据节点</a:t>
            </a:r>
            <a:endParaRPr lang="en-US" altLang="zh-CN" sz="1200" b="1" dirty="0">
              <a:latin typeface="Arial" panose="020B0604020202020204" pitchFamily="34" charset="0"/>
              <a:ea typeface="宋体" panose="02010600030101010101" pitchFamily="2" charset="-122"/>
            </a:endParaRPr>
          </a:p>
          <a:p>
            <a:pPr algn="just" eaLnBrk="0" hangingPunct="0">
              <a:lnSpc>
                <a:spcPct val="150000"/>
              </a:lnSpc>
            </a:pPr>
            <a:r>
              <a:rPr lang="zh-CN" altLang="en-US" sz="1200" b="1" dirty="0">
                <a:latin typeface="Arial" panose="020B0604020202020204" pitchFamily="34" charset="0"/>
                <a:ea typeface="宋体" panose="02010600030101010101" pitchFamily="2" charset="-122"/>
              </a:rPr>
              <a:t>建立连接并读取数据</a:t>
            </a:r>
            <a:endParaRPr lang="zh-CN" altLang="en-US" sz="1200" b="1" dirty="0">
              <a:latin typeface="Arial" panose="020B0604020202020204" pitchFamily="34" charset="0"/>
              <a:ea typeface="宋体" panose="02010600030101010101" pitchFamily="2" charset="-122"/>
            </a:endParaRPr>
          </a:p>
        </p:txBody>
      </p:sp>
      <p:cxnSp>
        <p:nvCxnSpPr>
          <p:cNvPr id="53260" name="直接箭头连接符 14"/>
          <p:cNvCxnSpPr>
            <a:stCxn id="53259" idx="0"/>
          </p:cNvCxnSpPr>
          <p:nvPr/>
        </p:nvCxnSpPr>
        <p:spPr>
          <a:xfrm flipV="1">
            <a:off x="2149475" y="3200400"/>
            <a:ext cx="515938" cy="1676400"/>
          </a:xfrm>
          <a:prstGeom prst="straightConnector1">
            <a:avLst/>
          </a:prstGeom>
          <a:ln w="9525" cap="flat" cmpd="sng">
            <a:solidFill>
              <a:schemeClr val="tx1"/>
            </a:solidFill>
            <a:prstDash val="solid"/>
            <a:round/>
            <a:headEnd type="none" w="med" len="med"/>
            <a:tailEnd type="arrow" w="med" len="med"/>
          </a:ln>
        </p:spPr>
      </p:cxnSp>
      <p:sp>
        <p:nvSpPr>
          <p:cNvPr id="53261" name="TextBox 17"/>
          <p:cNvSpPr txBox="1"/>
          <p:nvPr/>
        </p:nvSpPr>
        <p:spPr>
          <a:xfrm>
            <a:off x="3622675" y="6091238"/>
            <a:ext cx="5273675" cy="533400"/>
          </a:xfrm>
          <a:prstGeom prst="rect">
            <a:avLst/>
          </a:prstGeom>
          <a:noFill/>
          <a:ln w="9525">
            <a:noFill/>
          </a:ln>
        </p:spPr>
        <p:txBody>
          <a:bodyPr wrap="square" anchor="t" anchorCtr="0">
            <a:spAutoFit/>
          </a:bodyPr>
          <a:p>
            <a:pPr algn="just" eaLnBrk="0" hangingPunct="0">
              <a:lnSpc>
                <a:spcPct val="120000"/>
              </a:lnSpc>
            </a:pPr>
            <a:r>
              <a:rPr lang="zh-CN" altLang="en-US" sz="1200" b="1" dirty="0">
                <a:latin typeface="Arial" panose="020B0604020202020204" pitchFamily="34" charset="0"/>
                <a:ea typeface="宋体" panose="02010600030101010101" pitchFamily="2" charset="-122"/>
              </a:rPr>
              <a:t>数据从数据节点读到客户端，当该数据块读取完毕时</a:t>
            </a:r>
            <a:r>
              <a:rPr lang="en-US" altLang="zh-CN" sz="1200" b="1" dirty="0">
                <a:latin typeface="Arial" panose="020B0604020202020204" pitchFamily="34" charset="0"/>
                <a:ea typeface="宋体" panose="02010600030101010101" pitchFamily="2" charset="-122"/>
              </a:rPr>
              <a:t> FSDataInputStream</a:t>
            </a:r>
            <a:r>
              <a:rPr lang="zh-CN" altLang="zh-CN" sz="1200" b="1" dirty="0">
                <a:latin typeface="Arial" panose="020B0604020202020204" pitchFamily="34" charset="0"/>
                <a:ea typeface="宋体" panose="02010600030101010101" pitchFamily="2" charset="-122"/>
              </a:rPr>
              <a:t>的</a:t>
            </a:r>
            <a:r>
              <a:rPr lang="en-US" altLang="zh-CN" sz="1200" b="1" dirty="0">
                <a:latin typeface="Arial" panose="020B0604020202020204" pitchFamily="34" charset="0"/>
                <a:ea typeface="宋体" panose="02010600030101010101" pitchFamily="2" charset="-122"/>
              </a:rPr>
              <a:t>close()</a:t>
            </a:r>
            <a:r>
              <a:rPr lang="zh-CN" altLang="en-US" sz="1200" b="1" dirty="0">
                <a:latin typeface="Arial" panose="020B0604020202020204" pitchFamily="34" charset="0"/>
                <a:ea typeface="宋体" panose="02010600030101010101" pitchFamily="2" charset="-122"/>
              </a:rPr>
              <a:t>方法关闭和该数据节点的连接</a:t>
            </a:r>
            <a:endParaRPr lang="zh-CN" altLang="en-US" sz="1200" b="1" dirty="0">
              <a:latin typeface="Arial" panose="020B0604020202020204" pitchFamily="34" charset="0"/>
              <a:ea typeface="宋体" panose="02010600030101010101" pitchFamily="2" charset="-122"/>
            </a:endParaRPr>
          </a:p>
        </p:txBody>
      </p:sp>
      <p:cxnSp>
        <p:nvCxnSpPr>
          <p:cNvPr id="53262" name="直接箭头连接符 19"/>
          <p:cNvCxnSpPr>
            <a:stCxn id="53259" idx="0"/>
          </p:cNvCxnSpPr>
          <p:nvPr/>
        </p:nvCxnSpPr>
        <p:spPr>
          <a:xfrm flipH="1" flipV="1">
            <a:off x="1539875" y="3429000"/>
            <a:ext cx="609600" cy="1447800"/>
          </a:xfrm>
          <a:prstGeom prst="straightConnector1">
            <a:avLst/>
          </a:prstGeom>
          <a:ln w="9525" cap="flat" cmpd="sng">
            <a:solidFill>
              <a:schemeClr val="tx1"/>
            </a:solidFill>
            <a:prstDash val="solid"/>
            <a:round/>
            <a:headEnd type="none" w="med" len="med"/>
            <a:tailEnd type="arrow" w="med" len="med"/>
          </a:ln>
        </p:spPr>
      </p:cxnSp>
      <p:sp>
        <p:nvSpPr>
          <p:cNvPr id="53263" name="矩形 22"/>
          <p:cNvSpPr/>
          <p:nvPr/>
        </p:nvSpPr>
        <p:spPr>
          <a:xfrm>
            <a:off x="6099175" y="3200400"/>
            <a:ext cx="3028950" cy="571500"/>
          </a:xfrm>
          <a:prstGeom prst="rect">
            <a:avLst/>
          </a:prstGeom>
          <a:noFill/>
          <a:ln w="9525">
            <a:noFill/>
          </a:ln>
        </p:spPr>
        <p:txBody>
          <a:bodyPr wrap="none" anchor="t" anchorCtr="0">
            <a:spAutoFit/>
          </a:bodyPr>
          <a:p>
            <a:pPr algn="just" eaLnBrk="0" hangingPunct="0">
              <a:lnSpc>
                <a:spcPct val="130000"/>
              </a:lnSpc>
            </a:pPr>
            <a:r>
              <a:rPr lang="zh-CN" altLang="en-US" sz="1200" b="1" dirty="0">
                <a:latin typeface="Arial" panose="020B0604020202020204" pitchFamily="34" charset="0"/>
                <a:ea typeface="宋体" panose="02010600030101010101" pitchFamily="2" charset="-122"/>
              </a:rPr>
              <a:t>通过</a:t>
            </a:r>
            <a:r>
              <a:rPr lang="en-US" altLang="zh-CN" sz="1200" b="1" dirty="0">
                <a:latin typeface="Arial" panose="020B0604020202020204" pitchFamily="34" charset="0"/>
                <a:ea typeface="宋体" panose="02010600030101010101" pitchFamily="2" charset="-122"/>
              </a:rPr>
              <a:t>ClientProtocal.getBlockLocations()</a:t>
            </a:r>
            <a:endParaRPr lang="en-US" altLang="zh-CN" sz="1200" b="1" dirty="0">
              <a:latin typeface="Arial" panose="020B0604020202020204" pitchFamily="34" charset="0"/>
              <a:ea typeface="宋体" panose="02010600030101010101" pitchFamily="2" charset="-122"/>
            </a:endParaRPr>
          </a:p>
          <a:p>
            <a:pPr algn="just" eaLnBrk="0" hangingPunct="0">
              <a:lnSpc>
                <a:spcPct val="130000"/>
              </a:lnSpc>
            </a:pPr>
            <a:r>
              <a:rPr lang="zh-CN" altLang="en-US" sz="1200" b="1" dirty="0">
                <a:latin typeface="Arial" panose="020B0604020202020204" pitchFamily="34" charset="0"/>
                <a:ea typeface="宋体" panose="02010600030101010101" pitchFamily="2" charset="-122"/>
              </a:rPr>
              <a:t>方法查找下一个数据块</a:t>
            </a:r>
            <a:endParaRPr lang="en-US" altLang="zh-CN" sz="1200" b="1" dirty="0">
              <a:latin typeface="Arial" panose="020B0604020202020204" pitchFamily="34" charset="0"/>
              <a:ea typeface="宋体" panose="02010600030101010101" pitchFamily="2" charset="-122"/>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3" name="标题 1"/>
          <p:cNvSpPr>
            <a:spLocks noGrp="1"/>
          </p:cNvSpPr>
          <p:nvPr>
            <p:ph type="title"/>
          </p:nvPr>
        </p:nvSpPr>
        <p:spPr/>
        <p:txBody>
          <a:bodyPr vert="horz" wrap="square" lIns="91440" tIns="45720" rIns="91440" bIns="45720" anchor="ctr" anchorCtr="0"/>
          <a:p>
            <a:r>
              <a:rPr lang="en-US" altLang="zh-CN" dirty="0"/>
              <a:t>3.6 HDFS</a:t>
            </a:r>
            <a:r>
              <a:rPr lang="zh-CN" altLang="en-US" dirty="0"/>
              <a:t>的数据读写过程</a:t>
            </a:r>
            <a:endParaRPr lang="zh-CN" altLang="en-US" dirty="0"/>
          </a:p>
        </p:txBody>
      </p:sp>
      <p:sp>
        <p:nvSpPr>
          <p:cNvPr id="54274" name="文本框 7"/>
          <p:cNvSpPr txBox="1"/>
          <p:nvPr/>
        </p:nvSpPr>
        <p:spPr>
          <a:xfrm>
            <a:off x="152400" y="1101725"/>
            <a:ext cx="533400" cy="1814513"/>
          </a:xfrm>
          <a:prstGeom prst="rect">
            <a:avLst/>
          </a:prstGeom>
          <a:noFill/>
          <a:ln w="9525">
            <a:noFill/>
          </a:ln>
        </p:spPr>
        <p:txBody>
          <a:bodyPr wrap="square" anchor="t" anchorCtr="0">
            <a:spAutoFit/>
          </a:bodyPr>
          <a:p>
            <a:pPr algn="ctr" eaLnBrk="0" hangingPunct="0"/>
            <a:r>
              <a:rPr lang="zh-CN" altLang="en-US" sz="2800" b="1" dirty="0">
                <a:latin typeface="黑体" panose="02010609060101010101" pitchFamily="49" charset="-122"/>
                <a:ea typeface="黑体" panose="02010609060101010101" pitchFamily="49" charset="-122"/>
              </a:rPr>
              <a:t>读取文件</a:t>
            </a:r>
            <a:endParaRPr lang="zh-CN" altLang="en-US" sz="2800" b="1" dirty="0">
              <a:latin typeface="黑体" panose="02010609060101010101" pitchFamily="49" charset="-122"/>
              <a:ea typeface="黑体" panose="02010609060101010101" pitchFamily="49" charset="-122"/>
            </a:endParaRPr>
          </a:p>
        </p:txBody>
      </p:sp>
      <p:sp>
        <p:nvSpPr>
          <p:cNvPr id="54275" name="矩形 5"/>
          <p:cNvSpPr/>
          <p:nvPr/>
        </p:nvSpPr>
        <p:spPr>
          <a:xfrm>
            <a:off x="904875" y="1025525"/>
            <a:ext cx="8239125" cy="5692775"/>
          </a:xfrm>
          <a:prstGeom prst="rect">
            <a:avLst/>
          </a:prstGeom>
          <a:solidFill>
            <a:schemeClr val="tx1"/>
          </a:solidFill>
          <a:ln w="9525">
            <a:noFill/>
          </a:ln>
        </p:spPr>
        <p:txBody>
          <a:bodyPr wrap="square" anchor="t" anchorCtr="0">
            <a:spAutoFit/>
          </a:bodyPr>
          <a:p>
            <a:pPr eaLnBrk="0" hangingPunct="0"/>
            <a:r>
              <a:rPr lang="hr-HR" altLang="zh-CN" sz="1400" dirty="0">
                <a:solidFill>
                  <a:schemeClr val="bg1"/>
                </a:solidFill>
                <a:latin typeface="Courier"/>
                <a:ea typeface="宋体" panose="02010600030101010101" pitchFamily="2" charset="-122"/>
              </a:rPr>
              <a:t>import java.io.BufferedReader;</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import java.io.InputStreamReader; </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import org.apache.hadoop.conf.Configuration;</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import org.apache.hadoop.fs.FileSystem;</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import org.apache.hadoop.fs.Path;</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import org.apache.hadoop.fs.FSDataInputStream;</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public class Chapter3 {</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public static void main(String[] args) {</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try {</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Configuration conf = new Configuration();</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conf.set("fs.defaultFS","hdfs://localhost:9000"); </a:t>
            </a:r>
            <a:endParaRPr lang="en-US" altLang="zh-CN" sz="1400" dirty="0">
              <a:solidFill>
                <a:schemeClr val="bg1"/>
              </a:solidFill>
              <a:latin typeface="Courier"/>
              <a:ea typeface="宋体" panose="02010600030101010101" pitchFamily="2" charset="-122"/>
            </a:endParaRPr>
          </a:p>
          <a:p>
            <a:pPr eaLnBrk="0" hangingPunct="0"/>
            <a:r>
              <a:rPr lang="en-US" altLang="zh-CN" sz="1400" dirty="0">
                <a:solidFill>
                  <a:schemeClr val="bg1"/>
                </a:solidFill>
                <a:latin typeface="Courier"/>
                <a:ea typeface="宋体" panose="02010600030101010101" pitchFamily="2" charset="-122"/>
              </a:rPr>
              <a:t>                        </a:t>
            </a:r>
            <a:r>
              <a:rPr lang="hr-HR" altLang="zh-CN" sz="1400" dirty="0">
                <a:solidFill>
                  <a:schemeClr val="bg1"/>
                </a:solidFill>
                <a:latin typeface="Courier"/>
                <a:ea typeface="宋体" panose="02010600030101010101" pitchFamily="2" charset="-122"/>
              </a:rPr>
              <a:t>conf.set("fs.hdfs.impl","org.apache.hadoop.hdfs.DistributedFileSystem");</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FileSystem fs = FileSystem.get(conf);</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Path file = new Path("test"); </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FSDataInputStream getIt = fs.open(file);</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BufferedReader d = new BufferedReader(new InputStreamReader(getIt));</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String content = d.readLine(); //</a:t>
            </a:r>
            <a:r>
              <a:rPr lang="zh-CN" altLang="en-US" sz="1400" dirty="0">
                <a:solidFill>
                  <a:schemeClr val="bg1"/>
                </a:solidFill>
                <a:latin typeface="Courier"/>
                <a:ea typeface="宋体" panose="02010600030101010101" pitchFamily="2" charset="-122"/>
              </a:rPr>
              <a:t>读取文件一行</a:t>
            </a:r>
            <a:endParaRPr lang="zh-CN" altLang="en-US" sz="1400" dirty="0">
              <a:solidFill>
                <a:schemeClr val="bg1"/>
              </a:solidFill>
              <a:latin typeface="Courier"/>
              <a:ea typeface="宋体" panose="02010600030101010101" pitchFamily="2" charset="-122"/>
            </a:endParaRPr>
          </a:p>
          <a:p>
            <a:pPr eaLnBrk="0" hangingPunct="0"/>
            <a:r>
              <a:rPr lang="zh-CN" altLang="en-US" sz="1400" dirty="0">
                <a:solidFill>
                  <a:schemeClr val="bg1"/>
                </a:solidFill>
                <a:latin typeface="Courier"/>
                <a:ea typeface="宋体" panose="02010600030101010101" pitchFamily="2" charset="-122"/>
              </a:rPr>
              <a:t>                        </a:t>
            </a:r>
            <a:r>
              <a:rPr lang="hr-HR" altLang="zh-CN" sz="1400" dirty="0">
                <a:solidFill>
                  <a:schemeClr val="bg1"/>
                </a:solidFill>
                <a:latin typeface="Courier"/>
                <a:ea typeface="宋体" panose="02010600030101010101" pitchFamily="2" charset="-122"/>
              </a:rPr>
              <a:t>System.out.println(content);</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d.close(); //</a:t>
            </a:r>
            <a:r>
              <a:rPr lang="zh-CN" altLang="en-US" sz="1400" dirty="0">
                <a:solidFill>
                  <a:schemeClr val="bg1"/>
                </a:solidFill>
                <a:latin typeface="Courier"/>
                <a:ea typeface="宋体" panose="02010600030101010101" pitchFamily="2" charset="-122"/>
              </a:rPr>
              <a:t>关闭文件</a:t>
            </a:r>
            <a:endParaRPr lang="zh-CN" altLang="en-US" sz="1400" dirty="0">
              <a:solidFill>
                <a:schemeClr val="bg1"/>
              </a:solidFill>
              <a:latin typeface="Courier"/>
              <a:ea typeface="宋体" panose="02010600030101010101" pitchFamily="2" charset="-122"/>
            </a:endParaRPr>
          </a:p>
          <a:p>
            <a:pPr eaLnBrk="0" hangingPunct="0"/>
            <a:r>
              <a:rPr lang="zh-CN" altLang="en-US" sz="1400" dirty="0">
                <a:solidFill>
                  <a:schemeClr val="bg1"/>
                </a:solidFill>
                <a:latin typeface="Courier"/>
                <a:ea typeface="宋体" panose="02010600030101010101" pitchFamily="2" charset="-122"/>
              </a:rPr>
              <a:t>                        </a:t>
            </a:r>
            <a:r>
              <a:rPr lang="hr-HR" altLang="zh-CN" sz="1400" dirty="0">
                <a:solidFill>
                  <a:schemeClr val="bg1"/>
                </a:solidFill>
                <a:latin typeface="Courier"/>
                <a:ea typeface="宋体" panose="02010600030101010101" pitchFamily="2" charset="-122"/>
              </a:rPr>
              <a:t>fs.close(); //</a:t>
            </a:r>
            <a:r>
              <a:rPr lang="zh-CN" altLang="en-US" sz="1400" dirty="0">
                <a:solidFill>
                  <a:schemeClr val="bg1"/>
                </a:solidFill>
                <a:latin typeface="Courier"/>
                <a:ea typeface="宋体" panose="02010600030101010101" pitchFamily="2" charset="-122"/>
              </a:rPr>
              <a:t>关闭</a:t>
            </a:r>
            <a:r>
              <a:rPr lang="hr-HR" altLang="zh-CN" sz="1400" dirty="0">
                <a:solidFill>
                  <a:schemeClr val="bg1"/>
                </a:solidFill>
                <a:latin typeface="Courier"/>
                <a:ea typeface="宋体" panose="02010600030101010101" pitchFamily="2" charset="-122"/>
              </a:rPr>
              <a:t>hdfs</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 catch (Exception e) {</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e.printStackTrace();</a:t>
            </a:r>
            <a:endParaRPr lang="hr-HR" altLang="zh-CN" sz="1400" dirty="0">
              <a:solidFill>
                <a:schemeClr val="bg1"/>
              </a:solidFill>
              <a:latin typeface="Courier"/>
              <a:ea typeface="宋体" panose="02010600030101010101" pitchFamily="2" charset="-122"/>
            </a:endParaRPr>
          </a:p>
          <a:p>
            <a:pPr eaLnBrk="0" hangingPunct="0"/>
            <a:r>
              <a:rPr lang="hr-HR" altLang="zh-CN" sz="1400" dirty="0">
                <a:solidFill>
                  <a:schemeClr val="bg1"/>
                </a:solidFill>
                <a:latin typeface="Courier"/>
                <a:ea typeface="宋体" panose="02010600030101010101" pitchFamily="2" charset="-122"/>
              </a:rPr>
              <a:t>                }}}</a:t>
            </a:r>
            <a:r>
              <a:rPr lang="is-IS" altLang="zh-CN" sz="1400" dirty="0">
                <a:solidFill>
                  <a:schemeClr val="bg1"/>
                </a:solidFill>
                <a:latin typeface="Courier"/>
                <a:ea typeface="宋体" panose="02010600030101010101" pitchFamily="2" charset="-122"/>
              </a:rPr>
              <a:t> </a:t>
            </a:r>
            <a:endParaRPr lang="zh-CN" altLang="en-US" sz="14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5297" name="标题 1"/>
          <p:cNvSpPr>
            <a:spLocks noGrp="1"/>
          </p:cNvSpPr>
          <p:nvPr>
            <p:ph type="title"/>
          </p:nvPr>
        </p:nvSpPr>
        <p:spPr/>
        <p:txBody>
          <a:bodyPr vert="horz" wrap="square" lIns="91440" tIns="45720" rIns="91440" bIns="45720" anchor="ctr" anchorCtr="0"/>
          <a:p>
            <a:pPr marL="342900" indent="-342900"/>
            <a:r>
              <a:rPr lang="en-US" altLang="zh-CN" b="1" dirty="0"/>
              <a:t>3.6.2 </a:t>
            </a:r>
            <a:r>
              <a:rPr lang="zh-CN" altLang="en-US" b="1" dirty="0"/>
              <a:t>写数据的过程</a:t>
            </a:r>
            <a:endParaRPr lang="zh-CN" altLang="en-US" b="1" dirty="0"/>
          </a:p>
        </p:txBody>
      </p:sp>
      <p:pic>
        <p:nvPicPr>
          <p:cNvPr id="55298" name="Picture 6"/>
          <p:cNvPicPr>
            <a:picLocks noChangeAspect="1"/>
          </p:cNvPicPr>
          <p:nvPr/>
        </p:nvPicPr>
        <p:blipFill>
          <a:blip r:embed="rId1"/>
          <a:stretch>
            <a:fillRect/>
          </a:stretch>
        </p:blipFill>
        <p:spPr>
          <a:xfrm>
            <a:off x="533400" y="2133600"/>
            <a:ext cx="8077200" cy="4005263"/>
          </a:xfrm>
          <a:prstGeom prst="rect">
            <a:avLst/>
          </a:prstGeom>
          <a:noFill/>
          <a:ln w="9525">
            <a:noFill/>
          </a:ln>
        </p:spPr>
      </p:pic>
      <p:sp>
        <p:nvSpPr>
          <p:cNvPr id="55299" name="矩形 5"/>
          <p:cNvSpPr/>
          <p:nvPr/>
        </p:nvSpPr>
        <p:spPr>
          <a:xfrm>
            <a:off x="550863" y="1466850"/>
            <a:ext cx="4267200" cy="681038"/>
          </a:xfrm>
          <a:prstGeom prst="rect">
            <a:avLst/>
          </a:prstGeom>
          <a:noFill/>
          <a:ln w="9525">
            <a:noFill/>
          </a:ln>
        </p:spPr>
        <p:txBody>
          <a:bodyPr anchor="t" anchorCtr="0">
            <a:spAutoFit/>
          </a:bodyPr>
          <a:p>
            <a:pPr eaLnBrk="0" hangingPunct="0">
              <a:lnSpc>
                <a:spcPct val="110000"/>
              </a:lnSpc>
            </a:pPr>
            <a:r>
              <a:rPr lang="en-US" altLang="zh-CN" sz="1200" b="1" dirty="0">
                <a:latin typeface="Arial" panose="020B0604020202020204" pitchFamily="34" charset="0"/>
                <a:ea typeface="宋体" panose="02010600030101010101" pitchFamily="2" charset="-122"/>
              </a:rPr>
              <a:t>FileSystem fs = FileSystem.get(conf);</a:t>
            </a:r>
            <a:endParaRPr lang="en-US" altLang="zh-CN" sz="1200" b="1" dirty="0">
              <a:latin typeface="Arial" panose="020B0604020202020204" pitchFamily="34" charset="0"/>
              <a:ea typeface="宋体" panose="02010600030101010101" pitchFamily="2" charset="-122"/>
            </a:endParaRPr>
          </a:p>
          <a:p>
            <a:pPr eaLnBrk="0" hangingPunct="0">
              <a:lnSpc>
                <a:spcPct val="110000"/>
              </a:lnSpc>
            </a:pPr>
            <a:r>
              <a:rPr lang="en-US" altLang="zh-CN" sz="1200" b="1" dirty="0">
                <a:latin typeface="Arial" panose="020B0604020202020204" pitchFamily="34" charset="0"/>
                <a:ea typeface="宋体" panose="02010600030101010101" pitchFamily="2" charset="-122"/>
              </a:rPr>
              <a:t>FSDataOutputStream out = fs.create(new Path(uri));</a:t>
            </a:r>
            <a:endParaRPr lang="en-US" altLang="zh-CN" sz="1200" b="1" dirty="0">
              <a:latin typeface="Arial" panose="020B0604020202020204" pitchFamily="34" charset="0"/>
              <a:ea typeface="宋体" panose="02010600030101010101" pitchFamily="2" charset="-122"/>
            </a:endParaRPr>
          </a:p>
          <a:p>
            <a:pPr eaLnBrk="0" hangingPunct="0"/>
            <a:endParaRPr lang="en-US" altLang="zh-CN" sz="1200" b="1" dirty="0">
              <a:latin typeface="Arial" panose="020B0604020202020204" pitchFamily="34" charset="0"/>
              <a:ea typeface="宋体" panose="02010600030101010101" pitchFamily="2" charset="-122"/>
            </a:endParaRPr>
          </a:p>
        </p:txBody>
      </p:sp>
      <p:sp>
        <p:nvSpPr>
          <p:cNvPr id="55300" name="矩形 10"/>
          <p:cNvSpPr/>
          <p:nvPr/>
        </p:nvSpPr>
        <p:spPr>
          <a:xfrm>
            <a:off x="550863" y="1266825"/>
            <a:ext cx="3213100" cy="276225"/>
          </a:xfrm>
          <a:prstGeom prst="rect">
            <a:avLst/>
          </a:prstGeom>
          <a:noFill/>
          <a:ln w="9525">
            <a:noFill/>
          </a:ln>
        </p:spPr>
        <p:txBody>
          <a:bodyPr wrap="none" anchor="t" anchorCtr="0">
            <a:spAutoFit/>
          </a:bodyPr>
          <a:p>
            <a:pPr eaLnBrk="0" hangingPunct="0"/>
            <a:r>
              <a:rPr lang="en-US" altLang="zh-CN" sz="1200" b="1" dirty="0">
                <a:latin typeface="Arial" panose="020B0604020202020204" pitchFamily="34" charset="0"/>
                <a:ea typeface="宋体" panose="02010600030101010101" pitchFamily="2" charset="-122"/>
              </a:rPr>
              <a:t>Configuration conf = new Configuration();</a:t>
            </a:r>
            <a:endParaRPr lang="en-US" altLang="zh-CN" sz="1200" b="1" dirty="0">
              <a:latin typeface="Arial" panose="020B0604020202020204" pitchFamily="34" charset="0"/>
              <a:ea typeface="宋体" panose="02010600030101010101" pitchFamily="2" charset="-122"/>
            </a:endParaRPr>
          </a:p>
        </p:txBody>
      </p:sp>
      <p:sp>
        <p:nvSpPr>
          <p:cNvPr id="55301" name="TextBox 11"/>
          <p:cNvSpPr txBox="1"/>
          <p:nvPr/>
        </p:nvSpPr>
        <p:spPr>
          <a:xfrm>
            <a:off x="555625" y="1019175"/>
            <a:ext cx="3130550" cy="276225"/>
          </a:xfrm>
          <a:prstGeom prst="rect">
            <a:avLst/>
          </a:prstGeom>
          <a:noFill/>
          <a:ln w="9525">
            <a:noFill/>
          </a:ln>
        </p:spPr>
        <p:txBody>
          <a:bodyPr wrap="none" anchor="t" anchorCtr="0">
            <a:spAutoFit/>
          </a:bodyPr>
          <a:p>
            <a:pPr eaLnBrk="0" hangingPunct="0"/>
            <a:r>
              <a:rPr lang="en-US" altLang="zh-CN" sz="1200" b="1" dirty="0">
                <a:latin typeface="Arial" panose="020B0604020202020204" pitchFamily="34" charset="0"/>
                <a:ea typeface="宋体" panose="02010600030101010101" pitchFamily="2" charset="-122"/>
              </a:rPr>
              <a:t>import org.apache.hadoop.fs.FileSystem</a:t>
            </a:r>
            <a:endParaRPr lang="en-US" altLang="zh-CN" sz="1200" b="1" dirty="0">
              <a:latin typeface="Arial" panose="020B0604020202020204" pitchFamily="34" charset="0"/>
              <a:ea typeface="宋体" panose="02010600030101010101" pitchFamily="2" charset="-122"/>
            </a:endParaRPr>
          </a:p>
        </p:txBody>
      </p:sp>
      <p:cxnSp>
        <p:nvCxnSpPr>
          <p:cNvPr id="55302" name="直接箭头连接符 8"/>
          <p:cNvCxnSpPr/>
          <p:nvPr/>
        </p:nvCxnSpPr>
        <p:spPr>
          <a:xfrm>
            <a:off x="2286000" y="1905000"/>
            <a:ext cx="304800" cy="533400"/>
          </a:xfrm>
          <a:prstGeom prst="straightConnector1">
            <a:avLst/>
          </a:prstGeom>
          <a:ln w="9525" cap="flat" cmpd="sng">
            <a:solidFill>
              <a:schemeClr val="tx1"/>
            </a:solidFill>
            <a:prstDash val="solid"/>
            <a:round/>
            <a:headEnd type="none" w="med" len="med"/>
            <a:tailEnd type="arrow" w="med" len="med"/>
          </a:ln>
        </p:spPr>
      </p:cxnSp>
      <p:sp>
        <p:nvSpPr>
          <p:cNvPr id="55303" name="TextBox 9"/>
          <p:cNvSpPr txBox="1"/>
          <p:nvPr/>
        </p:nvSpPr>
        <p:spPr>
          <a:xfrm>
            <a:off x="4887913" y="1490663"/>
            <a:ext cx="4010025" cy="809625"/>
          </a:xfrm>
          <a:prstGeom prst="rect">
            <a:avLst/>
          </a:prstGeom>
          <a:noFill/>
          <a:ln w="9525">
            <a:noFill/>
          </a:ln>
        </p:spPr>
        <p:txBody>
          <a:bodyPr wrap="none" anchor="t" anchorCtr="0">
            <a:spAutoFit/>
          </a:bodyPr>
          <a:p>
            <a:pPr algn="just" eaLnBrk="0" hangingPunct="0">
              <a:lnSpc>
                <a:spcPct val="130000"/>
              </a:lnSpc>
            </a:pPr>
            <a:r>
              <a:rPr lang="en-US" altLang="zh-CN" sz="1200" b="1" dirty="0">
                <a:latin typeface="Arial" panose="020B0604020202020204" pitchFamily="34" charset="0"/>
                <a:ea typeface="宋体" panose="02010600030101010101" pitchFamily="2" charset="-122"/>
              </a:rPr>
              <a:t>RPC</a:t>
            </a:r>
            <a:r>
              <a:rPr lang="zh-CN" altLang="en-US" sz="1200" b="1" dirty="0">
                <a:latin typeface="Arial" panose="020B0604020202020204" pitchFamily="34" charset="0"/>
                <a:ea typeface="宋体" panose="02010600030101010101" pitchFamily="2" charset="-122"/>
              </a:rPr>
              <a:t>远程调用名称节点</a:t>
            </a:r>
            <a:endParaRPr lang="en-US" altLang="zh-CN" sz="1200" b="1" dirty="0">
              <a:latin typeface="Arial" panose="020B0604020202020204" pitchFamily="34" charset="0"/>
              <a:ea typeface="宋体" panose="02010600030101010101" pitchFamily="2" charset="-122"/>
            </a:endParaRPr>
          </a:p>
          <a:p>
            <a:pPr algn="just" eaLnBrk="0" hangingPunct="0">
              <a:lnSpc>
                <a:spcPct val="130000"/>
              </a:lnSpc>
            </a:pPr>
            <a:r>
              <a:rPr lang="zh-CN" altLang="en-US" sz="1200" b="1" dirty="0">
                <a:latin typeface="Arial" panose="020B0604020202020204" pitchFamily="34" charset="0"/>
                <a:ea typeface="宋体" panose="02010600030101010101" pitchFamily="2" charset="-122"/>
              </a:rPr>
              <a:t>在文件系统的命名空间中新建一个文件</a:t>
            </a:r>
            <a:endParaRPr lang="en-US" altLang="zh-CN" sz="1200" b="1" dirty="0">
              <a:latin typeface="Arial" panose="020B0604020202020204" pitchFamily="34" charset="0"/>
              <a:ea typeface="宋体" panose="02010600030101010101" pitchFamily="2" charset="-122"/>
            </a:endParaRPr>
          </a:p>
          <a:p>
            <a:pPr algn="just" eaLnBrk="0" hangingPunct="0">
              <a:lnSpc>
                <a:spcPct val="130000"/>
              </a:lnSpc>
            </a:pPr>
            <a:r>
              <a:rPr lang="zh-CN" altLang="en-US" sz="1200" b="1" dirty="0">
                <a:latin typeface="Arial" panose="020B0604020202020204" pitchFamily="34" charset="0"/>
                <a:ea typeface="宋体" panose="02010600030101010101" pitchFamily="2" charset="-122"/>
              </a:rPr>
              <a:t>名称节点会执行一些检查（文件是否存在，客户端权限）</a:t>
            </a:r>
            <a:endParaRPr lang="zh-CN" altLang="en-US" sz="1200" b="1" dirty="0">
              <a:latin typeface="Arial" panose="020B0604020202020204" pitchFamily="34" charset="0"/>
              <a:ea typeface="宋体" panose="02010600030101010101" pitchFamily="2" charset="-122"/>
            </a:endParaRPr>
          </a:p>
        </p:txBody>
      </p:sp>
      <p:cxnSp>
        <p:nvCxnSpPr>
          <p:cNvPr id="55304" name="直接箭头连接符 11"/>
          <p:cNvCxnSpPr/>
          <p:nvPr/>
        </p:nvCxnSpPr>
        <p:spPr>
          <a:xfrm flipH="1">
            <a:off x="5181600" y="2362200"/>
            <a:ext cx="228600" cy="304800"/>
          </a:xfrm>
          <a:prstGeom prst="straightConnector1">
            <a:avLst/>
          </a:prstGeom>
          <a:ln w="9525" cap="flat" cmpd="sng">
            <a:solidFill>
              <a:schemeClr val="tx1"/>
            </a:solidFill>
            <a:prstDash val="solid"/>
            <a:round/>
            <a:headEnd type="none" w="med" len="med"/>
            <a:tailEnd type="arrow" w="med" len="med"/>
          </a:ln>
        </p:spPr>
      </p:cxnSp>
      <p:sp>
        <p:nvSpPr>
          <p:cNvPr id="55305" name="TextBox 4"/>
          <p:cNvSpPr txBox="1"/>
          <p:nvPr/>
        </p:nvSpPr>
        <p:spPr>
          <a:xfrm>
            <a:off x="4903788" y="3962400"/>
            <a:ext cx="3833812" cy="306388"/>
          </a:xfrm>
          <a:prstGeom prst="rect">
            <a:avLst/>
          </a:prstGeom>
          <a:noFill/>
          <a:ln w="9525">
            <a:noFill/>
          </a:ln>
        </p:spPr>
        <p:txBody>
          <a:bodyPr wrap="none" anchor="t" anchorCtr="0">
            <a:spAutoFit/>
          </a:bodyPr>
          <a:p>
            <a:pPr eaLnBrk="0" hangingPunct="0"/>
            <a:r>
              <a:rPr lang="en-US" altLang="zh-CN" sz="1400" b="1" dirty="0">
                <a:latin typeface="Times New Roman" panose="02020603050405020304" pitchFamily="18" charset="0"/>
                <a:ea typeface="宋体" panose="02010600030101010101" pitchFamily="2" charset="-122"/>
              </a:rPr>
              <a:t>FSDataOutputStream</a:t>
            </a:r>
            <a:r>
              <a:rPr lang="zh-CN" altLang="en-US" sz="1400" b="1" dirty="0">
                <a:latin typeface="Times New Roman" panose="02020603050405020304" pitchFamily="18" charset="0"/>
                <a:ea typeface="宋体" panose="02010600030101010101" pitchFamily="2" charset="-122"/>
              </a:rPr>
              <a:t>封装了</a:t>
            </a:r>
            <a:r>
              <a:rPr lang="en-US" altLang="zh-CN" sz="1400" b="1" dirty="0">
                <a:latin typeface="Times New Roman" panose="02020603050405020304" pitchFamily="18" charset="0"/>
                <a:ea typeface="宋体" panose="02010600030101010101" pitchFamily="2" charset="-122"/>
              </a:rPr>
              <a:t>DFSOutputStream</a:t>
            </a:r>
            <a:endParaRPr lang="zh-CN" altLang="en-US" sz="1400" b="1" dirty="0">
              <a:latin typeface="Times New Roman" panose="02020603050405020304" pitchFamily="18" charset="0"/>
              <a:ea typeface="宋体" panose="02010600030101010101" pitchFamily="2" charset="-122"/>
            </a:endParaRPr>
          </a:p>
        </p:txBody>
      </p:sp>
      <p:cxnSp>
        <p:nvCxnSpPr>
          <p:cNvPr id="55306" name="直接箭头连接符 14"/>
          <p:cNvCxnSpPr/>
          <p:nvPr/>
        </p:nvCxnSpPr>
        <p:spPr>
          <a:xfrm flipH="1" flipV="1">
            <a:off x="4114800" y="3886200"/>
            <a:ext cx="762000" cy="152400"/>
          </a:xfrm>
          <a:prstGeom prst="straightConnector1">
            <a:avLst/>
          </a:prstGeom>
          <a:ln w="9525" cap="flat" cmpd="sng">
            <a:solidFill>
              <a:schemeClr val="tx1"/>
            </a:solidFill>
            <a:prstDash val="solid"/>
            <a:round/>
            <a:headEnd type="none" w="med" len="med"/>
            <a:tailEnd type="arrow" w="med" len="med"/>
          </a:ln>
        </p:spPr>
      </p:cxnSp>
      <p:sp>
        <p:nvSpPr>
          <p:cNvPr id="55307" name="矩形 17"/>
          <p:cNvSpPr/>
          <p:nvPr/>
        </p:nvSpPr>
        <p:spPr>
          <a:xfrm>
            <a:off x="-25400" y="4724400"/>
            <a:ext cx="3076575" cy="901700"/>
          </a:xfrm>
          <a:prstGeom prst="rect">
            <a:avLst/>
          </a:prstGeom>
          <a:noFill/>
          <a:ln w="9525">
            <a:noFill/>
          </a:ln>
        </p:spPr>
        <p:txBody>
          <a:bodyPr wrap="none" anchor="t" anchorCtr="0">
            <a:spAutoFit/>
          </a:bodyPr>
          <a:p>
            <a:pPr algn="r" eaLnBrk="0" hangingPunct="0">
              <a:lnSpc>
                <a:spcPct val="120000"/>
              </a:lnSpc>
            </a:pPr>
            <a:r>
              <a:rPr lang="zh-CN" altLang="en-US" sz="1100" b="1" dirty="0">
                <a:latin typeface="Arial" panose="020B0604020202020204" pitchFamily="34" charset="0"/>
                <a:ea typeface="宋体" panose="02010600030101010101" pitchFamily="2" charset="-122"/>
              </a:rPr>
              <a:t>数据被分成一个个分包</a:t>
            </a:r>
            <a:endParaRPr lang="en-US" altLang="zh-CN" sz="1100" b="1" dirty="0">
              <a:latin typeface="Arial" panose="020B0604020202020204" pitchFamily="34" charset="0"/>
              <a:ea typeface="宋体" panose="02010600030101010101" pitchFamily="2" charset="-122"/>
            </a:endParaRPr>
          </a:p>
          <a:p>
            <a:pPr algn="r" eaLnBrk="0" hangingPunct="0">
              <a:lnSpc>
                <a:spcPct val="120000"/>
              </a:lnSpc>
            </a:pPr>
            <a:r>
              <a:rPr lang="zh-CN" altLang="en-US" sz="1100" b="1" dirty="0">
                <a:latin typeface="Arial" panose="020B0604020202020204" pitchFamily="34" charset="0"/>
                <a:ea typeface="宋体" panose="02010600030101010101" pitchFamily="2" charset="-122"/>
              </a:rPr>
              <a:t>分包被放入</a:t>
            </a:r>
            <a:r>
              <a:rPr lang="en-US" altLang="zh-CN" sz="1100" b="1" dirty="0">
                <a:latin typeface="Arial" panose="020B0604020202020204" pitchFamily="34" charset="0"/>
                <a:ea typeface="宋体" panose="02010600030101010101" pitchFamily="2" charset="-122"/>
              </a:rPr>
              <a:t>DFSOutputStream</a:t>
            </a:r>
            <a:r>
              <a:rPr lang="zh-CN" altLang="en-US" sz="1100" b="1" dirty="0">
                <a:latin typeface="Arial" panose="020B0604020202020204" pitchFamily="34" charset="0"/>
                <a:ea typeface="宋体" panose="02010600030101010101" pitchFamily="2" charset="-122"/>
              </a:rPr>
              <a:t>对象的内部队列</a:t>
            </a:r>
            <a:endParaRPr lang="en-US" altLang="zh-CN" sz="1100" b="1" dirty="0">
              <a:latin typeface="Arial" panose="020B0604020202020204" pitchFamily="34" charset="0"/>
              <a:ea typeface="宋体" panose="02010600030101010101" pitchFamily="2" charset="-122"/>
            </a:endParaRPr>
          </a:p>
          <a:p>
            <a:pPr algn="r" eaLnBrk="0" hangingPunct="0">
              <a:lnSpc>
                <a:spcPct val="120000"/>
              </a:lnSpc>
            </a:pPr>
            <a:r>
              <a:rPr lang="en-US" altLang="zh-CN" sz="1100" b="1" dirty="0">
                <a:latin typeface="Arial" panose="020B0604020202020204" pitchFamily="34" charset="0"/>
                <a:ea typeface="宋体" panose="02010600030101010101" pitchFamily="2" charset="-122"/>
              </a:rPr>
              <a:t>DFSOutputStream</a:t>
            </a:r>
            <a:r>
              <a:rPr lang="zh-CN" altLang="en-US" sz="1100" b="1" dirty="0">
                <a:latin typeface="Arial" panose="020B0604020202020204" pitchFamily="34" charset="0"/>
                <a:ea typeface="宋体" panose="02010600030101010101" pitchFamily="2" charset="-122"/>
              </a:rPr>
              <a:t>向名称节点申请</a:t>
            </a:r>
            <a:endParaRPr lang="en-US" altLang="zh-CN" sz="1100" b="1" dirty="0">
              <a:latin typeface="Arial" panose="020B0604020202020204" pitchFamily="34" charset="0"/>
              <a:ea typeface="宋体" panose="02010600030101010101" pitchFamily="2" charset="-122"/>
            </a:endParaRPr>
          </a:p>
          <a:p>
            <a:pPr algn="r" eaLnBrk="0" hangingPunct="0">
              <a:lnSpc>
                <a:spcPct val="120000"/>
              </a:lnSpc>
            </a:pPr>
            <a:r>
              <a:rPr lang="zh-CN" altLang="en-US" sz="1100" b="1" dirty="0">
                <a:latin typeface="Arial" panose="020B0604020202020204" pitchFamily="34" charset="0"/>
                <a:ea typeface="宋体" panose="02010600030101010101" pitchFamily="2" charset="-122"/>
              </a:rPr>
              <a:t>保存数据块的若干数据节点</a:t>
            </a:r>
            <a:endParaRPr lang="zh-CN" altLang="en-US" sz="1100" b="1" dirty="0">
              <a:latin typeface="Arial" panose="020B0604020202020204" pitchFamily="34" charset="0"/>
              <a:ea typeface="宋体" panose="02010600030101010101" pitchFamily="2" charset="-122"/>
            </a:endParaRPr>
          </a:p>
        </p:txBody>
      </p:sp>
      <p:sp>
        <p:nvSpPr>
          <p:cNvPr id="55308" name="TextBox 18"/>
          <p:cNvSpPr txBox="1"/>
          <p:nvPr/>
        </p:nvSpPr>
        <p:spPr>
          <a:xfrm>
            <a:off x="5181600" y="4267200"/>
            <a:ext cx="3716338" cy="1104900"/>
          </a:xfrm>
          <a:prstGeom prst="rect">
            <a:avLst/>
          </a:prstGeom>
          <a:noFill/>
          <a:ln w="9525">
            <a:noFill/>
          </a:ln>
        </p:spPr>
        <p:txBody>
          <a:bodyPr wrap="square" anchor="t" anchorCtr="0">
            <a:spAutoFit/>
          </a:bodyPr>
          <a:p>
            <a:pPr eaLnBrk="0" hangingPunct="0">
              <a:lnSpc>
                <a:spcPct val="110000"/>
              </a:lnSpc>
            </a:pPr>
            <a:r>
              <a:rPr lang="zh-CN" altLang="en-US" sz="1200" b="1" dirty="0">
                <a:latin typeface="Arial" panose="020B0604020202020204" pitchFamily="34" charset="0"/>
                <a:ea typeface="宋体" panose="02010600030101010101" pitchFamily="2" charset="-122"/>
              </a:rPr>
              <a:t>这些数据节点形成一个数据流管道</a:t>
            </a:r>
            <a:endParaRPr lang="en-US" altLang="zh-CN" sz="1200" b="1" dirty="0">
              <a:latin typeface="Arial" panose="020B0604020202020204" pitchFamily="34" charset="0"/>
              <a:ea typeface="宋体" panose="02010600030101010101" pitchFamily="2" charset="-122"/>
            </a:endParaRPr>
          </a:p>
          <a:p>
            <a:pPr eaLnBrk="0" hangingPunct="0">
              <a:lnSpc>
                <a:spcPct val="110000"/>
              </a:lnSpc>
            </a:pPr>
            <a:r>
              <a:rPr lang="zh-CN" altLang="en-US" sz="1200" b="1" dirty="0">
                <a:latin typeface="Arial" panose="020B0604020202020204" pitchFamily="34" charset="0"/>
                <a:ea typeface="宋体" panose="02010600030101010101" pitchFamily="2" charset="-122"/>
              </a:rPr>
              <a:t>队列中的分包最后被打包成数据包</a:t>
            </a:r>
            <a:endParaRPr lang="en-US" altLang="zh-CN" sz="1200" b="1" dirty="0">
              <a:latin typeface="Arial" panose="020B0604020202020204" pitchFamily="34" charset="0"/>
              <a:ea typeface="宋体" panose="02010600030101010101" pitchFamily="2" charset="-122"/>
            </a:endParaRPr>
          </a:p>
          <a:p>
            <a:pPr eaLnBrk="0" hangingPunct="0">
              <a:lnSpc>
                <a:spcPct val="110000"/>
              </a:lnSpc>
            </a:pPr>
            <a:r>
              <a:rPr lang="zh-CN" altLang="en-US" sz="1200" b="1" dirty="0">
                <a:latin typeface="Arial" panose="020B0604020202020204" pitchFamily="34" charset="0"/>
                <a:ea typeface="宋体" panose="02010600030101010101" pitchFamily="2" charset="-122"/>
              </a:rPr>
              <a:t>发往数据流管道中的第一个数据节点</a:t>
            </a:r>
            <a:endParaRPr lang="en-US" altLang="zh-CN" sz="1200" b="1" dirty="0">
              <a:latin typeface="Arial" panose="020B0604020202020204" pitchFamily="34" charset="0"/>
              <a:ea typeface="宋体" panose="02010600030101010101" pitchFamily="2" charset="-122"/>
            </a:endParaRPr>
          </a:p>
          <a:p>
            <a:pPr eaLnBrk="0" hangingPunct="0">
              <a:lnSpc>
                <a:spcPct val="110000"/>
              </a:lnSpc>
            </a:pPr>
            <a:r>
              <a:rPr lang="zh-CN" altLang="en-US" sz="1200" b="1" dirty="0">
                <a:latin typeface="Arial" panose="020B0604020202020204" pitchFamily="34" charset="0"/>
                <a:ea typeface="宋体" panose="02010600030101010101" pitchFamily="2" charset="-122"/>
              </a:rPr>
              <a:t>第一个数据节点将数据包发送到第二个节点</a:t>
            </a:r>
            <a:r>
              <a:rPr lang="en-US" altLang="zh-CN" sz="1200" b="1" dirty="0">
                <a:latin typeface="Arial" panose="020B0604020202020204" pitchFamily="34" charset="0"/>
                <a:ea typeface="宋体" panose="02010600030101010101" pitchFamily="2" charset="-122"/>
              </a:rPr>
              <a:t>,</a:t>
            </a:r>
            <a:r>
              <a:rPr lang="zh-CN" altLang="en-US" sz="1200" b="1" dirty="0">
                <a:latin typeface="Arial" panose="020B0604020202020204" pitchFamily="34" charset="0"/>
                <a:ea typeface="宋体" panose="02010600030101010101" pitchFamily="2" charset="-122"/>
              </a:rPr>
              <a:t>，依此类推，形成“流水线复制”</a:t>
            </a:r>
            <a:endParaRPr lang="zh-CN" altLang="en-US" sz="1200" b="1" dirty="0">
              <a:latin typeface="Arial" panose="020B0604020202020204" pitchFamily="34" charset="0"/>
              <a:ea typeface="宋体" panose="02010600030101010101" pitchFamily="2" charset="-122"/>
            </a:endParaRPr>
          </a:p>
        </p:txBody>
      </p:sp>
      <p:cxnSp>
        <p:nvCxnSpPr>
          <p:cNvPr id="55309" name="直接箭头连接符 21"/>
          <p:cNvCxnSpPr/>
          <p:nvPr/>
        </p:nvCxnSpPr>
        <p:spPr>
          <a:xfrm flipH="1">
            <a:off x="4876800" y="5257800"/>
            <a:ext cx="990600" cy="228600"/>
          </a:xfrm>
          <a:prstGeom prst="straightConnector1">
            <a:avLst/>
          </a:prstGeom>
          <a:ln w="9525" cap="flat" cmpd="sng">
            <a:solidFill>
              <a:schemeClr val="tx1"/>
            </a:solidFill>
            <a:prstDash val="solid"/>
            <a:round/>
            <a:headEnd type="none" w="med" len="med"/>
            <a:tailEnd type="arrow" w="med" len="med"/>
          </a:ln>
        </p:spPr>
      </p:cxnSp>
      <p:cxnSp>
        <p:nvCxnSpPr>
          <p:cNvPr id="55310" name="直接箭头连接符 23"/>
          <p:cNvCxnSpPr/>
          <p:nvPr/>
        </p:nvCxnSpPr>
        <p:spPr>
          <a:xfrm>
            <a:off x="6400800" y="5257800"/>
            <a:ext cx="381000" cy="152400"/>
          </a:xfrm>
          <a:prstGeom prst="straightConnector1">
            <a:avLst/>
          </a:prstGeom>
          <a:ln w="9525" cap="flat" cmpd="sng">
            <a:solidFill>
              <a:schemeClr val="tx1"/>
            </a:solidFill>
            <a:prstDash val="solid"/>
            <a:round/>
            <a:headEnd type="none" w="med" len="med"/>
            <a:tailEnd type="arrow" w="med" len="med"/>
          </a:ln>
        </p:spPr>
      </p:cxnSp>
      <p:sp>
        <p:nvSpPr>
          <p:cNvPr id="55311" name="TextBox 24"/>
          <p:cNvSpPr txBox="1"/>
          <p:nvPr/>
        </p:nvSpPr>
        <p:spPr>
          <a:xfrm>
            <a:off x="3124200" y="6019800"/>
            <a:ext cx="5845175" cy="698500"/>
          </a:xfrm>
          <a:prstGeom prst="rect">
            <a:avLst/>
          </a:prstGeom>
          <a:noFill/>
          <a:ln w="9525">
            <a:noFill/>
          </a:ln>
        </p:spPr>
        <p:txBody>
          <a:bodyPr wrap="none" anchor="t" anchorCtr="0">
            <a:spAutoFit/>
          </a:bodyPr>
          <a:p>
            <a:pPr eaLnBrk="0" hangingPunct="0">
              <a:lnSpc>
                <a:spcPct val="110000"/>
              </a:lnSpc>
            </a:pPr>
            <a:r>
              <a:rPr lang="zh-CN" altLang="en-US" sz="1200" b="1" dirty="0">
                <a:latin typeface="Arial" panose="020B0604020202020204" pitchFamily="34" charset="0"/>
                <a:ea typeface="宋体" panose="02010600030101010101" pitchFamily="2" charset="-122"/>
              </a:rPr>
              <a:t>为了保证节点数据准确，接收到数据的数据节点要向发送者发送“确认包”，确认包</a:t>
            </a:r>
            <a:endParaRPr lang="zh-CN" altLang="en-US" sz="1200" b="1" dirty="0">
              <a:latin typeface="Arial" panose="020B0604020202020204" pitchFamily="34" charset="0"/>
              <a:ea typeface="宋体" panose="02010600030101010101" pitchFamily="2" charset="-122"/>
            </a:endParaRPr>
          </a:p>
          <a:p>
            <a:pPr eaLnBrk="0" hangingPunct="0">
              <a:lnSpc>
                <a:spcPct val="110000"/>
              </a:lnSpc>
            </a:pPr>
            <a:r>
              <a:rPr lang="zh-CN" altLang="en-US" sz="1200" b="1" dirty="0">
                <a:latin typeface="Arial" panose="020B0604020202020204" pitchFamily="34" charset="0"/>
                <a:ea typeface="宋体" panose="02010600030101010101" pitchFamily="2" charset="-122"/>
              </a:rPr>
              <a:t>沿着数据流管道逆流而上，经过各个节点最终到达客户端客户端收到应答时，它将对</a:t>
            </a:r>
            <a:endParaRPr lang="zh-CN" altLang="en-US" sz="1200" b="1" dirty="0">
              <a:latin typeface="Arial" panose="020B0604020202020204" pitchFamily="34" charset="0"/>
              <a:ea typeface="宋体" panose="02010600030101010101" pitchFamily="2" charset="-122"/>
            </a:endParaRPr>
          </a:p>
          <a:p>
            <a:pPr eaLnBrk="0" hangingPunct="0">
              <a:lnSpc>
                <a:spcPct val="110000"/>
              </a:lnSpc>
            </a:pPr>
            <a:r>
              <a:rPr lang="zh-CN" altLang="en-US" sz="1200" b="1" dirty="0">
                <a:latin typeface="Arial" panose="020B0604020202020204" pitchFamily="34" charset="0"/>
                <a:ea typeface="宋体" panose="02010600030101010101" pitchFamily="2" charset="-122"/>
              </a:rPr>
              <a:t>应的分包从内部队列移除</a:t>
            </a:r>
            <a:endParaRPr lang="zh-CN" altLang="en-US" sz="1200" b="1" dirty="0">
              <a:latin typeface="Arial" panose="020B0604020202020204" pitchFamily="34" charset="0"/>
              <a:ea typeface="宋体" panose="02010600030101010101" pitchFamily="2" charset="-122"/>
            </a:endParaRPr>
          </a:p>
        </p:txBody>
      </p:sp>
      <p:cxnSp>
        <p:nvCxnSpPr>
          <p:cNvPr id="55312" name="直接箭头连接符 26"/>
          <p:cNvCxnSpPr/>
          <p:nvPr/>
        </p:nvCxnSpPr>
        <p:spPr>
          <a:xfrm flipV="1">
            <a:off x="6934200" y="5943600"/>
            <a:ext cx="76200" cy="152400"/>
          </a:xfrm>
          <a:prstGeom prst="straightConnector1">
            <a:avLst/>
          </a:prstGeom>
          <a:ln w="9525" cap="flat" cmpd="sng">
            <a:solidFill>
              <a:schemeClr val="tx1"/>
            </a:solidFill>
            <a:prstDash val="solid"/>
            <a:round/>
            <a:headEnd type="none" w="med" len="med"/>
            <a:tailEnd type="arrow" w="med" len="med"/>
          </a:ln>
        </p:spPr>
      </p:cxnSp>
      <p:cxnSp>
        <p:nvCxnSpPr>
          <p:cNvPr id="55313" name="直接箭头连接符 28"/>
          <p:cNvCxnSpPr/>
          <p:nvPr/>
        </p:nvCxnSpPr>
        <p:spPr>
          <a:xfrm flipH="1" flipV="1">
            <a:off x="4876800" y="5943600"/>
            <a:ext cx="76200" cy="152400"/>
          </a:xfrm>
          <a:prstGeom prst="straightConnector1">
            <a:avLst/>
          </a:prstGeom>
          <a:ln w="9525" cap="flat" cmpd="sng">
            <a:solidFill>
              <a:schemeClr val="tx1"/>
            </a:solidFill>
            <a:prstDash val="solid"/>
            <a:round/>
            <a:headEnd type="none" w="med" len="med"/>
            <a:tailEnd type="arrow" w="med" len="med"/>
          </a:ln>
        </p:spPr>
      </p:cxnSp>
      <p:sp>
        <p:nvSpPr>
          <p:cNvPr id="55314" name="TextBox 29"/>
          <p:cNvSpPr txBox="1"/>
          <p:nvPr/>
        </p:nvSpPr>
        <p:spPr>
          <a:xfrm>
            <a:off x="6335713" y="3163888"/>
            <a:ext cx="2335212" cy="755650"/>
          </a:xfrm>
          <a:prstGeom prst="rect">
            <a:avLst/>
          </a:prstGeom>
          <a:noFill/>
          <a:ln w="9525">
            <a:noFill/>
          </a:ln>
        </p:spPr>
        <p:txBody>
          <a:bodyPr wrap="none" anchor="t" anchorCtr="0">
            <a:spAutoFit/>
          </a:bodyPr>
          <a:p>
            <a:pPr algn="just" eaLnBrk="0" hangingPunct="0">
              <a:lnSpc>
                <a:spcPct val="120000"/>
              </a:lnSpc>
            </a:pPr>
            <a:r>
              <a:rPr lang="en-US" altLang="zh-CN" sz="1200" b="1" dirty="0">
                <a:latin typeface="Arial" panose="020B0604020202020204" pitchFamily="34" charset="0"/>
                <a:ea typeface="宋体" panose="02010600030101010101" pitchFamily="2" charset="-122"/>
              </a:rPr>
              <a:t>DFSOutputStream</a:t>
            </a:r>
            <a:r>
              <a:rPr lang="zh-CN" altLang="en-US" sz="1200" b="1" dirty="0">
                <a:latin typeface="Arial" panose="020B0604020202020204" pitchFamily="34" charset="0"/>
                <a:ea typeface="宋体" panose="02010600030101010101" pitchFamily="2" charset="-122"/>
              </a:rPr>
              <a:t>调用</a:t>
            </a:r>
            <a:endParaRPr lang="en-US" altLang="zh-CN" sz="1200" b="1" dirty="0">
              <a:latin typeface="Arial" panose="020B0604020202020204" pitchFamily="34" charset="0"/>
              <a:ea typeface="宋体" panose="02010600030101010101" pitchFamily="2" charset="-122"/>
            </a:endParaRPr>
          </a:p>
          <a:p>
            <a:pPr algn="just" eaLnBrk="0" hangingPunct="0">
              <a:lnSpc>
                <a:spcPct val="120000"/>
              </a:lnSpc>
            </a:pPr>
            <a:r>
              <a:rPr lang="en-US" altLang="zh-CN" sz="1200" b="1" dirty="0">
                <a:latin typeface="Arial" panose="020B0604020202020204" pitchFamily="34" charset="0"/>
                <a:ea typeface="宋体" panose="02010600030101010101" pitchFamily="2" charset="-122"/>
              </a:rPr>
              <a:t>ClientProtocal.complete()</a:t>
            </a:r>
            <a:r>
              <a:rPr lang="zh-CN" altLang="en-US" sz="1200" b="1" dirty="0">
                <a:latin typeface="Arial" panose="020B0604020202020204" pitchFamily="34" charset="0"/>
                <a:ea typeface="宋体" panose="02010600030101010101" pitchFamily="2" charset="-122"/>
              </a:rPr>
              <a:t>方法</a:t>
            </a:r>
            <a:endParaRPr lang="en-US" altLang="zh-CN" sz="1200" b="1" dirty="0">
              <a:latin typeface="Arial" panose="020B0604020202020204" pitchFamily="34" charset="0"/>
              <a:ea typeface="宋体" panose="02010600030101010101" pitchFamily="2" charset="-122"/>
            </a:endParaRPr>
          </a:p>
          <a:p>
            <a:pPr algn="just" eaLnBrk="0" hangingPunct="0">
              <a:lnSpc>
                <a:spcPct val="120000"/>
              </a:lnSpc>
            </a:pPr>
            <a:r>
              <a:rPr lang="zh-CN" altLang="en-US" sz="1200" b="1" dirty="0">
                <a:latin typeface="Arial" panose="020B0604020202020204" pitchFamily="34" charset="0"/>
                <a:ea typeface="宋体" panose="02010600030101010101" pitchFamily="2" charset="-122"/>
              </a:rPr>
              <a:t>通知名称节点关闭文件</a:t>
            </a:r>
            <a:endParaRPr lang="zh-CN" altLang="en-US" sz="1200" b="1" dirty="0">
              <a:latin typeface="Arial" panose="020B0604020202020204" pitchFamily="34" charset="0"/>
              <a:ea typeface="宋体" panose="02010600030101010101" pitchFamily="2" charset="-122"/>
            </a:endParaRPr>
          </a:p>
        </p:txBody>
      </p:sp>
      <p:cxnSp>
        <p:nvCxnSpPr>
          <p:cNvPr id="55315" name="直接箭头连接符 31"/>
          <p:cNvCxnSpPr>
            <a:stCxn id="55314" idx="1"/>
          </p:cNvCxnSpPr>
          <p:nvPr/>
        </p:nvCxnSpPr>
        <p:spPr>
          <a:xfrm flipH="1" flipV="1">
            <a:off x="6035675" y="3333750"/>
            <a:ext cx="300038" cy="209550"/>
          </a:xfrm>
          <a:prstGeom prst="straightConnector1">
            <a:avLst/>
          </a:prstGeom>
          <a:ln w="9525" cap="flat" cmpd="sng">
            <a:solidFill>
              <a:schemeClr val="tx1"/>
            </a:solidFill>
            <a:prstDash val="solid"/>
            <a:round/>
            <a:headEnd type="none" w="med" len="med"/>
            <a:tailEnd type="arrow" w="med" len="med"/>
          </a:ln>
        </p:spPr>
      </p:cxn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标题 1"/>
          <p:cNvSpPr>
            <a:spLocks noGrp="1"/>
          </p:cNvSpPr>
          <p:nvPr>
            <p:ph type="title"/>
          </p:nvPr>
        </p:nvSpPr>
        <p:spPr/>
        <p:txBody>
          <a:bodyPr vert="horz" wrap="square" lIns="91440" tIns="45720" rIns="91440" bIns="45720" anchor="ctr" anchorCtr="0"/>
          <a:p>
            <a:r>
              <a:rPr lang="en-US" altLang="zh-CN" dirty="0"/>
              <a:t>3.6 HDFS</a:t>
            </a:r>
            <a:r>
              <a:rPr lang="zh-CN" altLang="en-US" dirty="0"/>
              <a:t>的数据读写过程</a:t>
            </a:r>
            <a:endParaRPr lang="zh-CN" altLang="en-US" dirty="0"/>
          </a:p>
        </p:txBody>
      </p:sp>
      <p:sp>
        <p:nvSpPr>
          <p:cNvPr id="56322" name="文本框 7"/>
          <p:cNvSpPr txBox="1"/>
          <p:nvPr/>
        </p:nvSpPr>
        <p:spPr>
          <a:xfrm>
            <a:off x="88900" y="1141413"/>
            <a:ext cx="1139825" cy="1814830"/>
          </a:xfrm>
          <a:prstGeom prst="rect">
            <a:avLst/>
          </a:prstGeom>
          <a:noFill/>
          <a:ln w="9525">
            <a:noFill/>
          </a:ln>
        </p:spPr>
        <p:txBody>
          <a:bodyPr wrap="square" anchor="t" anchorCtr="0">
            <a:spAutoFit/>
          </a:bodyPr>
          <a:p>
            <a:pPr algn="ctr" eaLnBrk="0" hangingPunct="0"/>
            <a:r>
              <a:rPr lang="zh-CN" altLang="en-US" sz="2800" b="1" dirty="0">
                <a:latin typeface="黑体" panose="02010609060101010101" pitchFamily="49" charset="-122"/>
                <a:ea typeface="黑体" panose="02010609060101010101" pitchFamily="49" charset="-122"/>
              </a:rPr>
              <a:t>写</a:t>
            </a:r>
            <a:endParaRPr lang="zh-CN" altLang="en-US" sz="2800" b="1" dirty="0">
              <a:latin typeface="黑体" panose="02010609060101010101" pitchFamily="49" charset="-122"/>
              <a:ea typeface="黑体" panose="02010609060101010101" pitchFamily="49" charset="-122"/>
            </a:endParaRPr>
          </a:p>
          <a:p>
            <a:pPr algn="ctr" eaLnBrk="0" hangingPunct="0"/>
            <a:r>
              <a:rPr lang="zh-CN" altLang="en-US" sz="2800" b="1" dirty="0">
                <a:latin typeface="黑体" panose="02010609060101010101" pitchFamily="49" charset="-122"/>
                <a:ea typeface="黑体" panose="02010609060101010101" pitchFamily="49" charset="-122"/>
              </a:rPr>
              <a:t>入</a:t>
            </a:r>
            <a:endParaRPr lang="zh-CN" altLang="en-US" sz="2800" b="1" dirty="0">
              <a:latin typeface="黑体" panose="02010609060101010101" pitchFamily="49" charset="-122"/>
              <a:ea typeface="黑体" panose="02010609060101010101" pitchFamily="49" charset="-122"/>
            </a:endParaRPr>
          </a:p>
          <a:p>
            <a:pPr algn="ctr" eaLnBrk="0" hangingPunct="0"/>
            <a:r>
              <a:rPr lang="zh-CN" altLang="en-US" sz="2800" b="1" dirty="0">
                <a:latin typeface="黑体" panose="02010609060101010101" pitchFamily="49" charset="-122"/>
                <a:ea typeface="黑体" panose="02010609060101010101" pitchFamily="49" charset="-122"/>
              </a:rPr>
              <a:t>文</a:t>
            </a:r>
            <a:endParaRPr lang="zh-CN" altLang="en-US" sz="2800" b="1" dirty="0">
              <a:latin typeface="黑体" panose="02010609060101010101" pitchFamily="49" charset="-122"/>
              <a:ea typeface="黑体" panose="02010609060101010101" pitchFamily="49" charset="-122"/>
            </a:endParaRPr>
          </a:p>
          <a:p>
            <a:pPr algn="ctr" eaLnBrk="0" hangingPunct="0"/>
            <a:r>
              <a:rPr lang="zh-CN" altLang="en-US" sz="2800" b="1" dirty="0">
                <a:latin typeface="黑体" panose="02010609060101010101" pitchFamily="49" charset="-122"/>
                <a:ea typeface="黑体" panose="02010609060101010101" pitchFamily="49" charset="-122"/>
              </a:rPr>
              <a:t>件</a:t>
            </a:r>
            <a:endParaRPr lang="zh-CN" altLang="en-US" sz="2800" b="1" dirty="0">
              <a:latin typeface="黑体" panose="02010609060101010101" pitchFamily="49" charset="-122"/>
              <a:ea typeface="黑体" panose="02010609060101010101" pitchFamily="49" charset="-122"/>
            </a:endParaRPr>
          </a:p>
        </p:txBody>
      </p:sp>
      <p:sp>
        <p:nvSpPr>
          <p:cNvPr id="56323" name="矩形 7"/>
          <p:cNvSpPr/>
          <p:nvPr/>
        </p:nvSpPr>
        <p:spPr>
          <a:xfrm>
            <a:off x="1173163" y="1143000"/>
            <a:ext cx="7664450" cy="5046663"/>
          </a:xfrm>
          <a:prstGeom prst="rect">
            <a:avLst/>
          </a:prstGeom>
          <a:solidFill>
            <a:schemeClr val="tx1"/>
          </a:solidFill>
          <a:ln w="9525">
            <a:noFill/>
          </a:ln>
        </p:spPr>
        <p:txBody>
          <a:bodyPr wrap="square" anchor="t" anchorCtr="0">
            <a:spAutoFit/>
          </a:bodyPr>
          <a:p>
            <a:pPr eaLnBrk="0" hangingPunct="0"/>
            <a:r>
              <a:rPr lang="pl-PL" altLang="zh-CN" sz="1400" dirty="0">
                <a:solidFill>
                  <a:schemeClr val="bg1"/>
                </a:solidFill>
                <a:latin typeface="Arial" panose="020B0604020202020204" pitchFamily="34" charset="0"/>
                <a:ea typeface="宋体" panose="02010600030101010101" pitchFamily="2" charset="-122"/>
              </a:rPr>
              <a:t>import org.apache.hadoop.conf.Configuration;  </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import org.apache.hadoop.fs.FileSystem;</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import org.apache.hadoop.fs.FSDataOutputStream;</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import org.apache.hadoop.fs.Path; </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public class Chapter3 {    </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public static void main(String[] args) { </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try {</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Configuration conf = new Configuration();  </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conf.set("fs.defaultFS","hdfs://localhost:9000");</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conf.set("fs.hdfs.impl","org.apache.hadoop.hdfs.DistributedFileSystem");</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FileSystem fs = FileSystem.get(conf);</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byte[] buff = "Hello world".getBytes(); // </a:t>
            </a:r>
            <a:r>
              <a:rPr lang="zh-CN" altLang="en-US" sz="1400" dirty="0">
                <a:solidFill>
                  <a:schemeClr val="bg1"/>
                </a:solidFill>
                <a:latin typeface="Arial" panose="020B0604020202020204" pitchFamily="34" charset="0"/>
                <a:ea typeface="宋体" panose="02010600030101010101" pitchFamily="2" charset="-122"/>
              </a:rPr>
              <a:t>要写入的内容</a:t>
            </a:r>
            <a:endParaRPr lang="zh-CN" altLang="en-US" sz="1400" dirty="0">
              <a:solidFill>
                <a:schemeClr val="bg1"/>
              </a:solidFill>
              <a:latin typeface="Arial" panose="020B0604020202020204" pitchFamily="34" charset="0"/>
              <a:ea typeface="宋体" panose="02010600030101010101" pitchFamily="2" charset="-122"/>
            </a:endParaRPr>
          </a:p>
          <a:p>
            <a:pPr eaLnBrk="0" hangingPunct="0"/>
            <a:r>
              <a:rPr lang="zh-CN" altLang="en-US" sz="1400" dirty="0">
                <a:solidFill>
                  <a:schemeClr val="bg1"/>
                </a:solidFill>
                <a:latin typeface="Arial" panose="020B0604020202020204" pitchFamily="34" charset="0"/>
                <a:ea typeface="宋体" panose="02010600030101010101" pitchFamily="2" charset="-122"/>
              </a:rPr>
              <a:t>                        </a:t>
            </a:r>
            <a:r>
              <a:rPr lang="pl-PL" altLang="zh-CN" sz="1400" dirty="0">
                <a:solidFill>
                  <a:schemeClr val="bg1"/>
                </a:solidFill>
                <a:latin typeface="Arial" panose="020B0604020202020204" pitchFamily="34" charset="0"/>
                <a:ea typeface="宋体" panose="02010600030101010101" pitchFamily="2" charset="-122"/>
              </a:rPr>
              <a:t>String filename = "test"; //</a:t>
            </a:r>
            <a:r>
              <a:rPr lang="zh-CN" altLang="en-US" sz="1400" dirty="0">
                <a:solidFill>
                  <a:schemeClr val="bg1"/>
                </a:solidFill>
                <a:latin typeface="Arial" panose="020B0604020202020204" pitchFamily="34" charset="0"/>
                <a:ea typeface="宋体" panose="02010600030101010101" pitchFamily="2" charset="-122"/>
              </a:rPr>
              <a:t>要写入的文件名</a:t>
            </a:r>
            <a:endParaRPr lang="zh-CN" altLang="en-US" sz="1400" dirty="0">
              <a:solidFill>
                <a:schemeClr val="bg1"/>
              </a:solidFill>
              <a:latin typeface="Arial" panose="020B0604020202020204" pitchFamily="34" charset="0"/>
              <a:ea typeface="宋体" panose="02010600030101010101" pitchFamily="2" charset="-122"/>
            </a:endParaRPr>
          </a:p>
          <a:p>
            <a:pPr eaLnBrk="0" hangingPunct="0"/>
            <a:r>
              <a:rPr lang="zh-CN" altLang="en-US" sz="1400" dirty="0">
                <a:solidFill>
                  <a:schemeClr val="bg1"/>
                </a:solidFill>
                <a:latin typeface="Arial" panose="020B0604020202020204" pitchFamily="34" charset="0"/>
                <a:ea typeface="宋体" panose="02010600030101010101" pitchFamily="2" charset="-122"/>
              </a:rPr>
              <a:t>                        </a:t>
            </a:r>
            <a:r>
              <a:rPr lang="pl-PL" altLang="zh-CN" sz="1400" dirty="0">
                <a:solidFill>
                  <a:schemeClr val="bg1"/>
                </a:solidFill>
                <a:latin typeface="Arial" panose="020B0604020202020204" pitchFamily="34" charset="0"/>
                <a:ea typeface="宋体" panose="02010600030101010101" pitchFamily="2" charset="-122"/>
              </a:rPr>
              <a:t>FSDataOutputStream os = fs.create(new Path(filename));</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os.write(buff,0,buff.length);</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System.out.println("Create:"+ filename);</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os.close();</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fs.close();</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 catch (Exception e) {  </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e.printStackTrace();  </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  </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        }  </a:t>
            </a:r>
            <a:endParaRPr lang="pl-PL" altLang="zh-CN" sz="1400" dirty="0">
              <a:solidFill>
                <a:schemeClr val="bg1"/>
              </a:solidFill>
              <a:latin typeface="Arial" panose="020B0604020202020204" pitchFamily="34" charset="0"/>
              <a:ea typeface="宋体" panose="02010600030101010101" pitchFamily="2" charset="-122"/>
            </a:endParaRPr>
          </a:p>
          <a:p>
            <a:pPr eaLnBrk="0" hangingPunct="0"/>
            <a:r>
              <a:rPr lang="pl-PL" altLang="zh-CN" sz="1400" dirty="0">
                <a:solidFill>
                  <a:schemeClr val="bg1"/>
                </a:solidFill>
                <a:latin typeface="Arial" panose="020B0604020202020204" pitchFamily="34" charset="0"/>
                <a:ea typeface="宋体" panose="02010600030101010101" pitchFamily="2" charset="-122"/>
              </a:rPr>
              <a:t>}</a:t>
            </a:r>
            <a:endParaRPr lang="pl-PL" altLang="zh-CN" sz="14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标题 2"/>
          <p:cNvSpPr>
            <a:spLocks noGrp="1"/>
          </p:cNvSpPr>
          <p:nvPr>
            <p:ph type="title"/>
          </p:nvPr>
        </p:nvSpPr>
        <p:spPr/>
        <p:txBody>
          <a:bodyPr vert="horz" wrap="square" lIns="91440" tIns="45720" rIns="91440" bIns="45720" anchor="ctr" anchorCtr="0"/>
          <a:p>
            <a:r>
              <a:rPr lang="zh-CN" altLang="zh-CN" dirty="0"/>
              <a:t>3.7 HDFS</a:t>
            </a:r>
            <a:r>
              <a:rPr lang="zh-CN" altLang="en-US" dirty="0"/>
              <a:t>编程实践</a:t>
            </a:r>
            <a:endParaRPr lang="zh-CN" altLang="en-US" dirty="0"/>
          </a:p>
        </p:txBody>
      </p:sp>
      <p:sp>
        <p:nvSpPr>
          <p:cNvPr id="57346" name="矩形 1"/>
          <p:cNvSpPr/>
          <p:nvPr/>
        </p:nvSpPr>
        <p:spPr>
          <a:xfrm>
            <a:off x="231775" y="1144588"/>
            <a:ext cx="8689975" cy="3192145"/>
          </a:xfrm>
          <a:prstGeom prst="rect">
            <a:avLst/>
          </a:prstGeom>
          <a:noFill/>
          <a:ln w="9525">
            <a:noFill/>
          </a:ln>
        </p:spPr>
        <p:txBody>
          <a:bodyPr wrap="square" anchor="t" anchorCtr="0">
            <a:spAutoFit/>
          </a:bodyPr>
          <a:p>
            <a:pPr marL="457200" indent="-457200" algn="just">
              <a:lnSpc>
                <a:spcPct val="120000"/>
              </a:lnSpc>
              <a:buFont typeface="Wingdings" panose="05000000000000000000" charset="0"/>
              <a:buChar char="l"/>
            </a:pPr>
            <a:r>
              <a:rPr lang="zh-CN" altLang="zh-CN" sz="2800" b="1" dirty="0">
                <a:latin typeface="Times New Roman" panose="02020603050405020304" pitchFamily="18" charset="0"/>
                <a:ea typeface="宋体" panose="02010600030101010101" pitchFamily="2" charset="-122"/>
              </a:rPr>
              <a:t>Hadoop</a:t>
            </a:r>
            <a:r>
              <a:rPr lang="zh-CN" altLang="en-US" sz="2800" b="1" dirty="0">
                <a:latin typeface="Times New Roman" panose="02020603050405020304" pitchFamily="18" charset="0"/>
                <a:ea typeface="宋体" panose="02010600030101010101" pitchFamily="2" charset="-122"/>
              </a:rPr>
              <a:t>提供了关于</a:t>
            </a:r>
            <a:r>
              <a:rPr lang="zh-CN"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在</a:t>
            </a:r>
            <a:r>
              <a:rPr lang="zh-CN" altLang="zh-CN" sz="2800" b="1" dirty="0">
                <a:latin typeface="Times New Roman" panose="02020603050405020304" pitchFamily="18" charset="0"/>
                <a:ea typeface="宋体" panose="02010600030101010101" pitchFamily="2" charset="-122"/>
              </a:rPr>
              <a:t>Linux</a:t>
            </a:r>
            <a:r>
              <a:rPr lang="zh-CN" altLang="en-US" sz="2800" b="1" dirty="0">
                <a:latin typeface="Times New Roman" panose="02020603050405020304" pitchFamily="18" charset="0"/>
                <a:ea typeface="宋体" panose="02010600030101010101" pitchFamily="2" charset="-122"/>
              </a:rPr>
              <a:t>操作系统上进行文件操作的常用</a:t>
            </a:r>
            <a:r>
              <a:rPr lang="zh-CN" altLang="zh-CN" sz="2800" b="1" dirty="0">
                <a:latin typeface="Times New Roman" panose="02020603050405020304" pitchFamily="18" charset="0"/>
                <a:ea typeface="宋体" panose="02010600030101010101" pitchFamily="2" charset="-122"/>
              </a:rPr>
              <a:t>Shell</a:t>
            </a:r>
            <a:r>
              <a:rPr lang="zh-CN" altLang="en-US" sz="2800" b="1" dirty="0">
                <a:latin typeface="Times New Roman" panose="02020603050405020304" pitchFamily="18" charset="0"/>
                <a:ea typeface="宋体" panose="02010600030101010101" pitchFamily="2" charset="-122"/>
              </a:rPr>
              <a:t>命令以及</a:t>
            </a:r>
            <a:r>
              <a:rPr lang="zh-CN" altLang="zh-CN" sz="2800" b="1" dirty="0">
                <a:latin typeface="Times New Roman" panose="02020603050405020304" pitchFamily="18" charset="0"/>
                <a:ea typeface="宋体" panose="02010600030101010101" pitchFamily="2" charset="-122"/>
              </a:rPr>
              <a:t>Java API</a:t>
            </a:r>
            <a:r>
              <a:rPr lang="zh-CN" altLang="en-US" sz="2800" b="1" dirty="0">
                <a:latin typeface="Times New Roman" panose="02020603050405020304" pitchFamily="18" charset="0"/>
                <a:ea typeface="宋体" panose="02010600030101010101" pitchFamily="2" charset="-122"/>
              </a:rPr>
              <a:t>。同时还可以利用</a:t>
            </a:r>
            <a:r>
              <a:rPr lang="zh-CN" altLang="zh-CN" sz="2800" b="1" dirty="0">
                <a:latin typeface="Times New Roman" panose="02020603050405020304" pitchFamily="18" charset="0"/>
                <a:ea typeface="宋体" panose="02010600030101010101" pitchFamily="2" charset="-122"/>
              </a:rPr>
              <a:t>Web</a:t>
            </a:r>
            <a:r>
              <a:rPr lang="zh-CN" altLang="en-US" sz="2800" b="1" dirty="0">
                <a:latin typeface="Times New Roman" panose="02020603050405020304" pitchFamily="18" charset="0"/>
                <a:ea typeface="宋体" panose="02010600030101010101" pitchFamily="2" charset="-122"/>
              </a:rPr>
              <a:t>界面查看和管理</a:t>
            </a:r>
            <a:r>
              <a:rPr lang="zh-CN" altLang="zh-CN" sz="2800" b="1" dirty="0">
                <a:latin typeface="Times New Roman" panose="02020603050405020304" pitchFamily="18" charset="0"/>
                <a:ea typeface="宋体" panose="02010600030101010101" pitchFamily="2" charset="-122"/>
              </a:rPr>
              <a:t>Hadoop</a:t>
            </a:r>
            <a:r>
              <a:rPr lang="zh-CN" altLang="en-US" sz="2800" b="1" dirty="0">
                <a:latin typeface="Times New Roman" panose="02020603050405020304" pitchFamily="18" charset="0"/>
                <a:ea typeface="宋体" panose="02010600030101010101" pitchFamily="2" charset="-122"/>
              </a:rPr>
              <a:t>文件系统</a:t>
            </a:r>
            <a:endParaRPr lang="en-US" altLang="zh-CN" sz="2800" b="1" dirty="0">
              <a:latin typeface="Times New Roman" panose="02020603050405020304" pitchFamily="18" charset="0"/>
              <a:ea typeface="宋体" panose="02010600030101010101" pitchFamily="2" charset="-122"/>
            </a:endParaRPr>
          </a:p>
          <a:p>
            <a:pPr marL="457200" indent="-457200" algn="just">
              <a:lnSpc>
                <a:spcPct val="120000"/>
              </a:lnSpc>
              <a:buFont typeface="Wingdings" panose="05000000000000000000" charset="0"/>
              <a:buChar char="l"/>
            </a:pPr>
            <a:r>
              <a:rPr lang="zh-CN" altLang="en-US" sz="2800" b="1" dirty="0">
                <a:solidFill>
                  <a:srgbClr val="FF0000"/>
                </a:solidFill>
                <a:latin typeface="微软雅黑" panose="020B0503020204020204" charset="-122"/>
                <a:ea typeface="微软雅黑" panose="020B0503020204020204" charset="-122"/>
              </a:rPr>
              <a:t>备注：</a:t>
            </a:r>
            <a:r>
              <a:rPr lang="en-US" altLang="zh-CN" sz="2800" b="1" dirty="0">
                <a:latin typeface="Times New Roman" panose="02020603050405020304" pitchFamily="18" charset="0"/>
                <a:ea typeface="宋体" panose="02010600030101010101" pitchFamily="2" charset="-122"/>
              </a:rPr>
              <a:t>Hadoop</a:t>
            </a:r>
            <a:r>
              <a:rPr lang="zh-CN" altLang="en-US" sz="2800" b="1" dirty="0">
                <a:latin typeface="Times New Roman" panose="02020603050405020304" pitchFamily="18" charset="0"/>
                <a:ea typeface="宋体" panose="02010600030101010101" pitchFamily="2" charset="-122"/>
              </a:rPr>
              <a:t>安装成功后，已经包含</a:t>
            </a: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和</a:t>
            </a:r>
            <a:r>
              <a:rPr lang="en-US" altLang="zh-CN" sz="2800" b="1" dirty="0">
                <a:latin typeface="Times New Roman" panose="02020603050405020304" pitchFamily="18" charset="0"/>
                <a:ea typeface="宋体" panose="02010600030101010101" pitchFamily="2" charset="-122"/>
              </a:rPr>
              <a:t>MapReduce</a:t>
            </a:r>
            <a:r>
              <a:rPr lang="zh-CN" altLang="en-US" sz="2800" b="1" dirty="0">
                <a:latin typeface="Times New Roman" panose="02020603050405020304" pitchFamily="18" charset="0"/>
                <a:ea typeface="宋体" panose="02010600030101010101" pitchFamily="2" charset="-122"/>
              </a:rPr>
              <a:t>，不需要额外安装。而</a:t>
            </a:r>
            <a:r>
              <a:rPr lang="en-US" altLang="zh-CN" sz="2800" b="1" dirty="0">
                <a:latin typeface="Times New Roman" panose="02020603050405020304" pitchFamily="18" charset="0"/>
                <a:ea typeface="宋体" panose="02010600030101010101" pitchFamily="2" charset="-122"/>
              </a:rPr>
              <a:t>HBase</a:t>
            </a:r>
            <a:r>
              <a:rPr lang="zh-CN" altLang="en-US" sz="2800" b="1" dirty="0">
                <a:latin typeface="Times New Roman" panose="02020603050405020304" pitchFamily="18" charset="0"/>
                <a:ea typeface="宋体" panose="02010600030101010101" pitchFamily="2" charset="-122"/>
              </a:rPr>
              <a:t>等其他组件，则需要另外下载安装。</a:t>
            </a:r>
            <a:endParaRPr lang="zh-CN" altLang="en-US" sz="2800" b="1" dirty="0">
              <a:latin typeface="Times New Roman" panose="02020603050405020304" pitchFamily="18" charset="0"/>
              <a:ea typeface="宋体" panose="02010600030101010101" pitchFamily="2" charset="-122"/>
            </a:endParaRPr>
          </a:p>
        </p:txBody>
      </p:sp>
      <p:sp>
        <p:nvSpPr>
          <p:cNvPr id="57347" name="矩形 3"/>
          <p:cNvSpPr/>
          <p:nvPr/>
        </p:nvSpPr>
        <p:spPr>
          <a:xfrm>
            <a:off x="231775" y="4217988"/>
            <a:ext cx="8689975" cy="1038860"/>
          </a:xfrm>
          <a:prstGeom prst="rect">
            <a:avLst/>
          </a:prstGeom>
          <a:noFill/>
          <a:ln w="9525">
            <a:noFill/>
          </a:ln>
        </p:spPr>
        <p:txBody>
          <a:bodyPr wrap="square" anchor="t" anchorCtr="0">
            <a:spAutoFit/>
          </a:bodyPr>
          <a:p>
            <a:pPr marL="457200" indent="-457200" eaLnBrk="0" hangingPunct="0">
              <a:lnSpc>
                <a:spcPct val="110000"/>
              </a:lnSpc>
              <a:buFont typeface="Wingdings" panose="05000000000000000000" charset="0"/>
              <a:buChar char="l"/>
            </a:pPr>
            <a:r>
              <a:rPr lang="zh-CN" altLang="en-US" sz="2800" b="1" dirty="0">
                <a:latin typeface="Times New Roman" panose="02020603050405020304" pitchFamily="18" charset="0"/>
                <a:ea typeface="宋体" panose="02010600030101010101" pitchFamily="2" charset="-122"/>
              </a:rPr>
              <a:t>在学习</a:t>
            </a:r>
            <a:r>
              <a:rPr lang="en-US"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编程实践前，需要启动</a:t>
            </a:r>
            <a:r>
              <a:rPr lang="en-US" altLang="zh-CN" sz="2800" b="1" dirty="0">
                <a:latin typeface="Times New Roman" panose="02020603050405020304" pitchFamily="18" charset="0"/>
                <a:ea typeface="宋体" panose="02010600030101010101" pitchFamily="2" charset="-122"/>
              </a:rPr>
              <a:t>Hadoop</a:t>
            </a:r>
            <a:r>
              <a:rPr lang="zh-CN" altLang="en-US" sz="2800" b="1" dirty="0">
                <a:latin typeface="Times New Roman" panose="02020603050405020304" pitchFamily="18" charset="0"/>
                <a:ea typeface="宋体" panose="02010600030101010101" pitchFamily="2" charset="-122"/>
              </a:rPr>
              <a:t>。执行如下命令：</a:t>
            </a:r>
            <a:endParaRPr lang="zh-CN" altLang="en-US" sz="2800" b="1" dirty="0">
              <a:latin typeface="Times New Roman" panose="02020603050405020304" pitchFamily="18" charset="0"/>
              <a:ea typeface="宋体" panose="02010600030101010101" pitchFamily="2" charset="-122"/>
            </a:endParaRPr>
          </a:p>
        </p:txBody>
      </p:sp>
      <p:pic>
        <p:nvPicPr>
          <p:cNvPr id="57348" name="Picture 1" descr="C:\Users\lzy\AppData\Roaming\Tencent\Users\70004972\QQ\WinTemp\RichOle\$U826B[LZ~IF8`4LFVUUOAN.png"/>
          <p:cNvPicPr>
            <a:picLocks noChangeAspect="1"/>
          </p:cNvPicPr>
          <p:nvPr/>
        </p:nvPicPr>
        <p:blipFill>
          <a:blip r:embed="rId1"/>
          <a:stretch>
            <a:fillRect/>
          </a:stretch>
        </p:blipFill>
        <p:spPr>
          <a:xfrm>
            <a:off x="506413" y="5327650"/>
            <a:ext cx="8358187" cy="1217613"/>
          </a:xfrm>
          <a:prstGeom prst="rect">
            <a:avLst/>
          </a:prstGeom>
          <a:noFill/>
          <a:ln w="9525">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369" name="标题 2"/>
          <p:cNvSpPr>
            <a:spLocks noGrp="1"/>
          </p:cNvSpPr>
          <p:nvPr>
            <p:ph type="title"/>
          </p:nvPr>
        </p:nvSpPr>
        <p:spPr/>
        <p:txBody>
          <a:bodyPr vert="horz" wrap="square" lIns="91440" tIns="45720" rIns="91440" bIns="45720" anchor="ctr" anchorCtr="0"/>
          <a:p>
            <a:r>
              <a:rPr lang="en-US" altLang="zh-CN" dirty="0"/>
              <a:t>3.7.1 HDFS</a:t>
            </a:r>
            <a:r>
              <a:rPr lang="zh-CN" altLang="en-US" dirty="0"/>
              <a:t>常用命令</a:t>
            </a:r>
            <a:endParaRPr lang="zh-CN" altLang="en-US" dirty="0"/>
          </a:p>
        </p:txBody>
      </p:sp>
      <p:sp>
        <p:nvSpPr>
          <p:cNvPr id="40962" name="Rectangle 5"/>
          <p:cNvSpPr/>
          <p:nvPr/>
        </p:nvSpPr>
        <p:spPr>
          <a:xfrm>
            <a:off x="203200" y="1182688"/>
            <a:ext cx="8778875" cy="1123950"/>
          </a:xfrm>
          <a:prstGeom prst="rect">
            <a:avLst/>
          </a:prstGeom>
          <a:noFill/>
          <a:ln w="9525">
            <a:noFill/>
          </a:ln>
        </p:spPr>
        <p:txBody>
          <a:bodyPr wrap="square" anchor="ctr">
            <a:spAutoFit/>
          </a:bodyPr>
          <a:p>
            <a:pPr marL="457200" indent="-457200" algn="just" eaLnBrk="0" fontAlgn="base" hangingPunct="0">
              <a:lnSpc>
                <a:spcPct val="120000"/>
              </a:lnSpc>
              <a:buFont typeface="Wingdings" panose="05000000000000000000" charset="0"/>
              <a:buChar char="l"/>
            </a:pPr>
            <a:r>
              <a:rPr lang="en-US"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HDFS</a:t>
            </a:r>
            <a:r>
              <a:rPr lang="zh-CN" altLang="en-US" sz="2800" b="1" strike="noStrike" noProof="1" dirty="0">
                <a:latin typeface="Times New Roman" panose="02020603050405020304" pitchFamily="18" charset="0"/>
                <a:ea typeface="宋体" panose="02010600030101010101" pitchFamily="2" charset="-122"/>
                <a:cs typeface="Times New Roman" panose="02020603050405020304" pitchFamily="18" charset="0"/>
              </a:rPr>
              <a:t>的</a:t>
            </a:r>
            <a:r>
              <a:rPr lang="en-US"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Shell</a:t>
            </a:r>
            <a:r>
              <a:rPr lang="zh-CN" altLang="en-US" sz="2800" b="1" strike="noStrike" noProof="1" dirty="0">
                <a:latin typeface="Times New Roman" panose="02020603050405020304" pitchFamily="18" charset="0"/>
                <a:ea typeface="宋体" panose="02010600030101010101" pitchFamily="2" charset="-122"/>
                <a:cs typeface="Times New Roman" panose="02020603050405020304" pitchFamily="18" charset="0"/>
              </a:rPr>
              <a:t>命令有统一的格式，具体格式如下：</a:t>
            </a:r>
            <a:endParaRPr lang="zh-CN" altLang="en-US" sz="2800" b="1" strike="noStrike" noProof="1" dirty="0">
              <a:latin typeface="Times New Roman" panose="02020603050405020304" pitchFamily="18" charset="0"/>
              <a:ea typeface="宋体" panose="02010600030101010101" pitchFamily="2" charset="-122"/>
              <a:cs typeface="Times New Roman" panose="02020603050405020304" pitchFamily="18" charset="0"/>
            </a:endParaRPr>
          </a:p>
          <a:p>
            <a:pPr indent="266700" eaLnBrk="0" fontAlgn="base" hangingPunct="0">
              <a:lnSpc>
                <a:spcPct val="120000"/>
              </a:lnSpc>
              <a:buFontTx/>
            </a:pPr>
            <a:r>
              <a:rPr lang="zh-CN" altLang="zh-CN" sz="2800" b="1" strike="noStrike" noProof="1" dirty="0">
                <a:solidFill>
                  <a:srgbClr val="0070C0"/>
                </a:solidFill>
                <a:latin typeface="Times New Roman" panose="02020603050405020304" pitchFamily="18" charset="0"/>
                <a:ea typeface="宋体" panose="02010600030101010101" pitchFamily="2" charset="-122"/>
                <a:cs typeface="Times New Roman" panose="02020603050405020304" pitchFamily="18" charset="0"/>
              </a:rPr>
              <a:t>hadoop </a:t>
            </a:r>
            <a:r>
              <a:rPr lang="en-US" altLang="zh-CN" sz="2800" b="1" strike="noStrike" noProof="1" dirty="0">
                <a:solidFill>
                  <a:srgbClr val="0070C0"/>
                </a:solidFill>
                <a:latin typeface="Times New Roman" panose="02020603050405020304" pitchFamily="18" charset="0"/>
                <a:ea typeface="宋体" panose="02010600030101010101" pitchFamily="2" charset="-122"/>
                <a:cs typeface="Times New Roman" panose="02020603050405020304" pitchFamily="18" charset="0"/>
              </a:rPr>
              <a:t>command</a:t>
            </a:r>
            <a:r>
              <a:rPr lang="zh-CN" altLang="zh-CN" sz="2800" b="1" strike="noStrike" noProof="1" dirty="0">
                <a:solidFill>
                  <a:srgbClr val="0070C0"/>
                </a:solidFill>
                <a:latin typeface="Times New Roman" panose="02020603050405020304" pitchFamily="18" charset="0"/>
                <a:ea typeface="宋体" panose="02010600030101010101" pitchFamily="2" charset="-122"/>
                <a:cs typeface="Times New Roman" panose="02020603050405020304" pitchFamily="18" charset="0"/>
              </a:rPr>
              <a:t>[genericOptions][commandOptions]</a:t>
            </a:r>
            <a:endParaRPr lang="zh-CN" altLang="zh-CN" sz="2800" b="1" strike="noStrike" noProof="1" dirty="0">
              <a:solidFill>
                <a:srgbClr val="0070C0"/>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58371" name="TextBox 3"/>
          <p:cNvSpPr txBox="1"/>
          <p:nvPr/>
        </p:nvSpPr>
        <p:spPr>
          <a:xfrm>
            <a:off x="203200" y="3889375"/>
            <a:ext cx="8778875" cy="2630170"/>
          </a:xfrm>
          <a:prstGeom prst="rect">
            <a:avLst/>
          </a:prstGeom>
          <a:noFill/>
          <a:ln w="9525">
            <a:noFill/>
          </a:ln>
        </p:spPr>
        <p:txBody>
          <a:bodyPr wrap="square" anchor="t" anchorCtr="0">
            <a:spAutoFit/>
          </a:bodyPr>
          <a:p>
            <a:pPr marL="457200" indent="-457200" algn="just" eaLnBrk="0" hangingPunct="0">
              <a:lnSpc>
                <a:spcPct val="110000"/>
              </a:lnSpc>
              <a:buFont typeface="Wingdings" panose="05000000000000000000" charset="0"/>
              <a:buChar char="l"/>
            </a:pPr>
            <a:r>
              <a:rPr lang="en-US" altLang="zh-CN" sz="2500" b="1" dirty="0">
                <a:solidFill>
                  <a:srgbClr val="FF0000"/>
                </a:solidFill>
                <a:latin typeface="微软雅黑" panose="020B0503020204020204" charset="-122"/>
                <a:ea typeface="微软雅黑" panose="020B0503020204020204" charset="-122"/>
                <a:cs typeface="微软雅黑" panose="020B0503020204020204" charset="-122"/>
              </a:rPr>
              <a:t>Hadoop</a:t>
            </a:r>
            <a:r>
              <a:rPr lang="zh-CN" altLang="en-US" sz="2500" b="1" dirty="0">
                <a:solidFill>
                  <a:srgbClr val="FF0000"/>
                </a:solidFill>
                <a:latin typeface="微软雅黑" panose="020B0503020204020204" charset="-122"/>
                <a:ea typeface="微软雅黑" panose="020B0503020204020204" charset="-122"/>
                <a:cs typeface="微软雅黑" panose="020B0503020204020204" charset="-122"/>
              </a:rPr>
              <a:t>中有三种</a:t>
            </a:r>
            <a:r>
              <a:rPr lang="en-US" altLang="zh-CN" sz="2500" b="1" dirty="0">
                <a:solidFill>
                  <a:srgbClr val="FF0000"/>
                </a:solidFill>
                <a:latin typeface="微软雅黑" panose="020B0503020204020204" charset="-122"/>
                <a:ea typeface="微软雅黑" panose="020B0503020204020204" charset="-122"/>
                <a:cs typeface="微软雅黑" panose="020B0503020204020204" charset="-122"/>
              </a:rPr>
              <a:t>Shell</a:t>
            </a:r>
            <a:r>
              <a:rPr lang="zh-CN" altLang="en-US" sz="2500" b="1" dirty="0">
                <a:solidFill>
                  <a:srgbClr val="FF0000"/>
                </a:solidFill>
                <a:latin typeface="微软雅黑" panose="020B0503020204020204" charset="-122"/>
                <a:ea typeface="微软雅黑" panose="020B0503020204020204" charset="-122"/>
                <a:cs typeface="微软雅黑" panose="020B0503020204020204" charset="-122"/>
              </a:rPr>
              <a:t>命令方式：</a:t>
            </a:r>
            <a:endParaRPr lang="zh-CN" altLang="en-US" sz="2500" b="1" dirty="0">
              <a:latin typeface="Times New Roman" panose="02020603050405020304" pitchFamily="18" charset="0"/>
              <a:ea typeface="宋体" panose="02010600030101010101" pitchFamily="2" charset="-122"/>
            </a:endParaRPr>
          </a:p>
          <a:p>
            <a:pPr marL="457200" indent="-457200" algn="just" eaLnBrk="0" hangingPunct="0">
              <a:lnSpc>
                <a:spcPct val="110000"/>
              </a:lnSpc>
              <a:buFont typeface="Wingdings" panose="05000000000000000000" charset="0"/>
              <a:buChar char="Ø"/>
            </a:pPr>
            <a:r>
              <a:rPr lang="en-US" altLang="zh-CN" sz="2500" b="1" dirty="0">
                <a:latin typeface="Times New Roman" panose="02020603050405020304" pitchFamily="18" charset="0"/>
                <a:ea typeface="宋体" panose="02010600030101010101" pitchFamily="2" charset="-122"/>
              </a:rPr>
              <a:t>hadoop fs</a:t>
            </a:r>
            <a:r>
              <a:rPr lang="zh-CN" altLang="en-US" sz="2500" b="1" dirty="0">
                <a:latin typeface="Times New Roman" panose="02020603050405020304" pitchFamily="18" charset="0"/>
                <a:ea typeface="宋体" panose="02010600030101010101" pitchFamily="2" charset="-122"/>
              </a:rPr>
              <a:t>适用于任何不同的文件系统，比如本地文件系统和</a:t>
            </a:r>
            <a:r>
              <a:rPr lang="en-US" altLang="zh-CN" sz="2500" b="1" dirty="0">
                <a:latin typeface="Times New Roman" panose="02020603050405020304" pitchFamily="18" charset="0"/>
                <a:ea typeface="宋体" panose="02010600030101010101" pitchFamily="2" charset="-122"/>
              </a:rPr>
              <a:t>HDFS</a:t>
            </a:r>
            <a:r>
              <a:rPr lang="zh-CN" altLang="en-US" sz="2500" b="1" dirty="0">
                <a:latin typeface="Times New Roman" panose="02020603050405020304" pitchFamily="18" charset="0"/>
                <a:ea typeface="宋体" panose="02010600030101010101" pitchFamily="2" charset="-122"/>
              </a:rPr>
              <a:t>文件系统</a:t>
            </a:r>
            <a:r>
              <a:rPr lang="en-US" altLang="zh-CN" sz="2500" b="1" dirty="0">
                <a:latin typeface="Times New Roman" panose="02020603050405020304" pitchFamily="18" charset="0"/>
                <a:ea typeface="宋体" panose="02010600030101010101" pitchFamily="2" charset="-122"/>
              </a:rPr>
              <a:t>;</a:t>
            </a:r>
            <a:endParaRPr lang="zh-CN" altLang="en-US" sz="2500" b="1" dirty="0">
              <a:latin typeface="Times New Roman" panose="02020603050405020304" pitchFamily="18" charset="0"/>
              <a:ea typeface="宋体" panose="02010600030101010101" pitchFamily="2" charset="-122"/>
            </a:endParaRPr>
          </a:p>
          <a:p>
            <a:pPr marL="457200" indent="-457200" algn="just" eaLnBrk="0" hangingPunct="0">
              <a:lnSpc>
                <a:spcPct val="110000"/>
              </a:lnSpc>
              <a:buFont typeface="Wingdings" panose="05000000000000000000" charset="0"/>
              <a:buChar char="Ø"/>
            </a:pPr>
            <a:r>
              <a:rPr lang="en-US" altLang="zh-CN" sz="2500" b="1" dirty="0">
                <a:latin typeface="Times New Roman" panose="02020603050405020304" pitchFamily="18" charset="0"/>
                <a:ea typeface="宋体" panose="02010600030101010101" pitchFamily="2" charset="-122"/>
              </a:rPr>
              <a:t>hadoop dfs</a:t>
            </a:r>
            <a:r>
              <a:rPr lang="zh-CN" altLang="en-US" sz="2500" b="1" dirty="0">
                <a:latin typeface="Times New Roman" panose="02020603050405020304" pitchFamily="18" charset="0"/>
                <a:ea typeface="宋体" panose="02010600030101010101" pitchFamily="2" charset="-122"/>
              </a:rPr>
              <a:t>只能适用于</a:t>
            </a:r>
            <a:r>
              <a:rPr lang="en-US" altLang="zh-CN" sz="2500" b="1" dirty="0">
                <a:latin typeface="Times New Roman" panose="02020603050405020304" pitchFamily="18" charset="0"/>
                <a:ea typeface="宋体" panose="02010600030101010101" pitchFamily="2" charset="-122"/>
              </a:rPr>
              <a:t>HDFS</a:t>
            </a:r>
            <a:r>
              <a:rPr lang="zh-CN" altLang="en-US" sz="2500" b="1" dirty="0">
                <a:latin typeface="Times New Roman" panose="02020603050405020304" pitchFamily="18" charset="0"/>
                <a:ea typeface="宋体" panose="02010600030101010101" pitchFamily="2" charset="-122"/>
              </a:rPr>
              <a:t>文件系统；</a:t>
            </a:r>
            <a:endParaRPr lang="zh-CN" altLang="en-US" sz="2500" b="1" dirty="0">
              <a:latin typeface="Times New Roman" panose="02020603050405020304" pitchFamily="18" charset="0"/>
              <a:ea typeface="宋体" panose="02010600030101010101" pitchFamily="2" charset="-122"/>
            </a:endParaRPr>
          </a:p>
          <a:p>
            <a:pPr marL="457200" indent="-457200" algn="just" eaLnBrk="0" hangingPunct="0">
              <a:lnSpc>
                <a:spcPct val="110000"/>
              </a:lnSpc>
              <a:buFont typeface="Wingdings" panose="05000000000000000000" charset="0"/>
              <a:buChar char="Ø"/>
            </a:pPr>
            <a:r>
              <a:rPr lang="en-US" altLang="zh-CN" sz="2500" b="1" dirty="0">
                <a:latin typeface="Times New Roman" panose="02020603050405020304" pitchFamily="18" charset="0"/>
                <a:ea typeface="宋体" panose="02010600030101010101" pitchFamily="2" charset="-122"/>
              </a:rPr>
              <a:t>hdfs dfs</a:t>
            </a:r>
            <a:r>
              <a:rPr lang="zh-CN" altLang="en-US" sz="2500" b="1" dirty="0">
                <a:latin typeface="Times New Roman" panose="02020603050405020304" pitchFamily="18" charset="0"/>
                <a:ea typeface="宋体" panose="02010600030101010101" pitchFamily="2" charset="-122"/>
              </a:rPr>
              <a:t>跟</a:t>
            </a:r>
            <a:r>
              <a:rPr lang="en-US" altLang="zh-CN" sz="2500" b="1" dirty="0">
                <a:latin typeface="Times New Roman" panose="02020603050405020304" pitchFamily="18" charset="0"/>
                <a:ea typeface="宋体" panose="02010600030101010101" pitchFamily="2" charset="-122"/>
              </a:rPr>
              <a:t>hadoop dfs</a:t>
            </a:r>
            <a:r>
              <a:rPr lang="zh-CN" altLang="en-US" sz="2500" b="1" dirty="0">
                <a:latin typeface="Times New Roman" panose="02020603050405020304" pitchFamily="18" charset="0"/>
                <a:ea typeface="宋体" panose="02010600030101010101" pitchFamily="2" charset="-122"/>
              </a:rPr>
              <a:t>的命令作用一样，也只能适用于</a:t>
            </a:r>
            <a:r>
              <a:rPr lang="en-US" altLang="zh-CN" sz="2500" b="1" dirty="0">
                <a:latin typeface="Times New Roman" panose="02020603050405020304" pitchFamily="18" charset="0"/>
                <a:ea typeface="宋体" panose="02010600030101010101" pitchFamily="2" charset="-122"/>
              </a:rPr>
              <a:t>HDFS</a:t>
            </a:r>
            <a:r>
              <a:rPr lang="zh-CN" altLang="en-US" sz="2500" b="1" dirty="0">
                <a:latin typeface="Times New Roman" panose="02020603050405020304" pitchFamily="18" charset="0"/>
                <a:ea typeface="宋体" panose="02010600030101010101" pitchFamily="2" charset="-122"/>
              </a:rPr>
              <a:t>文件系统。</a:t>
            </a:r>
            <a:endParaRPr lang="zh-CN" altLang="en-US" sz="2500" b="1" dirty="0">
              <a:latin typeface="Times New Roman" panose="02020603050405020304" pitchFamily="18" charset="0"/>
              <a:ea typeface="宋体" panose="02010600030101010101" pitchFamily="2" charset="-122"/>
            </a:endParaRPr>
          </a:p>
        </p:txBody>
      </p:sp>
      <p:sp>
        <p:nvSpPr>
          <p:cNvPr id="2" name="Rectangle 5"/>
          <p:cNvSpPr/>
          <p:nvPr/>
        </p:nvSpPr>
        <p:spPr>
          <a:xfrm>
            <a:off x="203200" y="2247900"/>
            <a:ext cx="8778875" cy="1641475"/>
          </a:xfrm>
          <a:prstGeom prst="rect">
            <a:avLst/>
          </a:prstGeom>
          <a:noFill/>
          <a:ln w="9525">
            <a:noFill/>
          </a:ln>
        </p:spPr>
        <p:txBody>
          <a:bodyPr wrap="square" anchor="ctr">
            <a:spAutoFit/>
          </a:bodyPr>
          <a:p>
            <a:pPr marL="457200" indent="-457200" algn="just" eaLnBrk="0" fontAlgn="base" hangingPunct="0">
              <a:lnSpc>
                <a:spcPct val="120000"/>
              </a:lnSpc>
              <a:buFont typeface="Wingdings" panose="05000000000000000000" charset="0"/>
              <a:buChar char="l"/>
            </a:pPr>
            <a:r>
              <a:rPr lang="zh-CN"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HDFS</a:t>
            </a:r>
            <a:r>
              <a:rPr lang="zh-CN" altLang="en-US" sz="2800" b="1" strike="noStrike" noProof="1" dirty="0">
                <a:latin typeface="Times New Roman" panose="02020603050405020304" pitchFamily="18" charset="0"/>
                <a:ea typeface="宋体" panose="02010600030101010101" pitchFamily="2" charset="-122"/>
                <a:cs typeface="Times New Roman" panose="02020603050405020304" pitchFamily="18" charset="0"/>
              </a:rPr>
              <a:t>有很多</a:t>
            </a:r>
            <a:r>
              <a:rPr lang="en-US"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shell</a:t>
            </a:r>
            <a:r>
              <a:rPr lang="zh-CN" altLang="en-US" sz="2800" b="1" strike="noStrike" noProof="1" dirty="0">
                <a:latin typeface="Times New Roman" panose="02020603050405020304" pitchFamily="18" charset="0"/>
                <a:ea typeface="宋体" panose="02010600030101010101" pitchFamily="2" charset="-122"/>
                <a:cs typeface="Times New Roman" panose="02020603050405020304" pitchFamily="18" charset="0"/>
              </a:rPr>
              <a:t>命令，其中</a:t>
            </a:r>
            <a:r>
              <a:rPr lang="en-US" sz="2800" b="1" strike="noStrike" noProof="1" dirty="0">
                <a:latin typeface="Times New Roman" panose="02020603050405020304" pitchFamily="18" charset="0"/>
                <a:ea typeface="宋体" panose="02010600030101010101" pitchFamily="2" charset="-122"/>
                <a:cs typeface="Times New Roman" panose="02020603050405020304" pitchFamily="18" charset="0"/>
              </a:rPr>
              <a:t>fs</a:t>
            </a:r>
            <a:r>
              <a:rPr lang="zh-CN" altLang="en-US" sz="2800" b="1" strike="noStrike" noProof="1" dirty="0">
                <a:latin typeface="Times New Roman" panose="02020603050405020304" pitchFamily="18" charset="0"/>
                <a:ea typeface="宋体" panose="02010600030101010101" pitchFamily="2" charset="-122"/>
                <a:cs typeface="Times New Roman" panose="02020603050405020304" pitchFamily="18" charset="0"/>
              </a:rPr>
              <a:t>命令是其最常用的命令，用法如下：</a:t>
            </a:r>
            <a:endParaRPr lang="zh-CN" altLang="en-US" sz="2800" b="1" strike="noStrike" noProof="1" dirty="0">
              <a:latin typeface="Times New Roman" panose="02020603050405020304" pitchFamily="18" charset="0"/>
              <a:ea typeface="宋体" panose="02010600030101010101" pitchFamily="2" charset="-122"/>
              <a:cs typeface="Times New Roman" panose="02020603050405020304" pitchFamily="18" charset="0"/>
            </a:endParaRPr>
          </a:p>
          <a:p>
            <a:pPr algn="just" eaLnBrk="0" fontAlgn="base" hangingPunct="0">
              <a:lnSpc>
                <a:spcPct val="120000"/>
              </a:lnSpc>
            </a:pPr>
            <a:r>
              <a:rPr lang="zh-CN" altLang="en-US" sz="2800" b="1" strike="noStrike" noProof="1" dirty="0">
                <a:latin typeface="Times New Roman" panose="02020603050405020304" pitchFamily="18" charset="0"/>
                <a:ea typeface="宋体" panose="02010600030101010101" pitchFamily="2" charset="-122"/>
                <a:cs typeface="Times New Roman" panose="02020603050405020304" pitchFamily="18" charset="0"/>
              </a:rPr>
              <a:t> </a:t>
            </a:r>
            <a:r>
              <a:rPr lang="en-US"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  </a:t>
            </a:r>
            <a:r>
              <a:rPr lang="en-US" altLang="zh-CN" sz="2800" b="1" strike="noStrike" noProof="1" dirty="0">
                <a:solidFill>
                  <a:srgbClr val="0070C0"/>
                </a:solidFill>
                <a:latin typeface="Times New Roman" panose="02020603050405020304" pitchFamily="18" charset="0"/>
                <a:ea typeface="宋体" panose="02010600030101010101" pitchFamily="2" charset="-122"/>
                <a:cs typeface="Times New Roman" panose="02020603050405020304" pitchFamily="18" charset="0"/>
              </a:rPr>
              <a:t>hadoop fs</a:t>
            </a:r>
            <a:r>
              <a:rPr lang="zh-CN" altLang="zh-CN" sz="2800" b="1" strike="noStrike" noProof="1" dirty="0">
                <a:solidFill>
                  <a:srgbClr val="0070C0"/>
                </a:solidFill>
                <a:latin typeface="Times New Roman" panose="02020603050405020304" pitchFamily="18" charset="0"/>
                <a:ea typeface="宋体" panose="02010600030101010101" pitchFamily="2" charset="-122"/>
                <a:cs typeface="Times New Roman" panose="02020603050405020304" pitchFamily="18" charset="0"/>
              </a:rPr>
              <a:t> [genericOptions][commandOptions]</a:t>
            </a:r>
            <a:endParaRPr lang="zh-CN" altLang="zh-CN" sz="2800" b="1" strike="noStrike" noProof="1" dirty="0">
              <a:solidFill>
                <a:srgbClr val="0070C0"/>
              </a:solidFill>
              <a:latin typeface="Times New Roman" panose="02020603050405020304" pitchFamily="18" charset="0"/>
              <a:ea typeface="宋体" panose="02010600030101010101" pitchFamily="2" charset="-122"/>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标题 2"/>
          <p:cNvSpPr>
            <a:spLocks noGrp="1"/>
          </p:cNvSpPr>
          <p:nvPr>
            <p:ph type="title"/>
          </p:nvPr>
        </p:nvSpPr>
        <p:spPr/>
        <p:txBody>
          <a:bodyPr vert="horz" wrap="square" lIns="91440" tIns="45720" rIns="91440" bIns="45720" anchor="ctr" anchorCtr="0"/>
          <a:p>
            <a:r>
              <a:rPr lang="en-US" altLang="en-US" dirty="0"/>
              <a:t>3.1.1	 计算机集群结构</a:t>
            </a:r>
            <a:endParaRPr lang="zh-CN" altLang="en-US" dirty="0"/>
          </a:p>
        </p:txBody>
      </p:sp>
      <p:sp>
        <p:nvSpPr>
          <p:cNvPr id="11266" name="Text Box 4"/>
          <p:cNvSpPr txBox="1"/>
          <p:nvPr/>
        </p:nvSpPr>
        <p:spPr>
          <a:xfrm>
            <a:off x="185738" y="1206500"/>
            <a:ext cx="8758237" cy="2730500"/>
          </a:xfrm>
          <a:prstGeom prst="rect">
            <a:avLst/>
          </a:prstGeom>
          <a:noFill/>
          <a:ln w="9525">
            <a:noFill/>
          </a:ln>
        </p:spPr>
        <p:txBody>
          <a:bodyPr wrap="square" anchor="t" anchorCtr="0">
            <a:spAutoFit/>
          </a:bodyPr>
          <a:p>
            <a:pPr marL="457200" indent="-457200" algn="just">
              <a:lnSpc>
                <a:spcPct val="110000"/>
              </a:lnSpc>
              <a:buFont typeface="Wingdings" panose="05000000000000000000" charset="0"/>
              <a:buChar char="l"/>
            </a:pPr>
            <a:r>
              <a:rPr lang="zh-CN" altLang="en-US" sz="2600" b="1" dirty="0">
                <a:latin typeface="Arial" panose="020B0604020202020204" pitchFamily="34" charset="0"/>
                <a:ea typeface="宋体" panose="02010600030101010101" pitchFamily="2" charset="-122"/>
              </a:rPr>
              <a:t>分布式文件系统把文件分布存储到</a:t>
            </a:r>
            <a:r>
              <a:rPr lang="zh-CN" altLang="en-US" sz="2600" b="1" dirty="0">
                <a:solidFill>
                  <a:srgbClr val="FF0000"/>
                </a:solidFill>
                <a:latin typeface="微软雅黑" panose="020B0503020204020204" charset="-122"/>
                <a:ea typeface="微软雅黑" panose="020B0503020204020204" charset="-122"/>
              </a:rPr>
              <a:t>多个计算机节点</a:t>
            </a:r>
            <a:r>
              <a:rPr lang="zh-CN" altLang="en-US" sz="2600" b="1" dirty="0">
                <a:latin typeface="Arial" panose="020B0604020202020204" pitchFamily="34" charset="0"/>
                <a:ea typeface="宋体" panose="02010600030101010101" pitchFamily="2" charset="-122"/>
              </a:rPr>
              <a:t>上，成千上万的计算机节点构成</a:t>
            </a:r>
            <a:r>
              <a:rPr lang="zh-CN" altLang="en-US" sz="2600" b="1" dirty="0">
                <a:solidFill>
                  <a:srgbClr val="FF0000"/>
                </a:solidFill>
                <a:latin typeface="微软雅黑" panose="020B0503020204020204" charset="-122"/>
                <a:ea typeface="微软雅黑" panose="020B0503020204020204" charset="-122"/>
              </a:rPr>
              <a:t>计算机集群</a:t>
            </a:r>
            <a:r>
              <a:rPr lang="zh-CN" altLang="en-US" sz="2600" b="1" dirty="0">
                <a:latin typeface="Arial" panose="020B0604020202020204" pitchFamily="34" charset="0"/>
                <a:ea typeface="宋体" panose="02010600030101010101" pitchFamily="2" charset="-122"/>
              </a:rPr>
              <a:t>。</a:t>
            </a:r>
            <a:endParaRPr lang="zh-CN" altLang="en-US" sz="2600" b="1" dirty="0">
              <a:latin typeface="Arial" panose="020B0604020202020204" pitchFamily="34" charset="0"/>
              <a:ea typeface="宋体" panose="02010600030101010101" pitchFamily="2" charset="-122"/>
            </a:endParaRPr>
          </a:p>
          <a:p>
            <a:pPr marL="457200" indent="-457200" algn="just">
              <a:lnSpc>
                <a:spcPct val="110000"/>
              </a:lnSpc>
              <a:buFont typeface="Wingdings" panose="05000000000000000000" charset="0"/>
              <a:buChar char="l"/>
            </a:pPr>
            <a:r>
              <a:rPr lang="zh-CN" altLang="en-US" sz="2600" b="1" dirty="0">
                <a:latin typeface="Arial" panose="020B0604020202020204" pitchFamily="34" charset="0"/>
                <a:ea typeface="宋体" panose="02010600030101010101" pitchFamily="2" charset="-122"/>
              </a:rPr>
              <a:t>与之前使用多个处理器和专用高级硬件的并行化处理装置不同的是，目前的分布式文件系统所采用的计算机集群，都是由普通硬件构成的，这就大大降低了硬件上的开销。</a:t>
            </a:r>
            <a:endParaRPr lang="zh-CN" altLang="en-US" sz="2600" b="1" dirty="0">
              <a:latin typeface="Arial" panose="020B0604020202020204" pitchFamily="34" charset="0"/>
              <a:ea typeface="宋体" panose="02010600030101010101" pitchFamily="2" charset="-122"/>
            </a:endParaRPr>
          </a:p>
        </p:txBody>
      </p:sp>
      <p:pic>
        <p:nvPicPr>
          <p:cNvPr id="11267" name="Picture 5"/>
          <p:cNvPicPr>
            <a:picLocks noChangeAspect="1"/>
          </p:cNvPicPr>
          <p:nvPr/>
        </p:nvPicPr>
        <p:blipFill>
          <a:blip r:embed="rId1"/>
          <a:stretch>
            <a:fillRect/>
          </a:stretch>
        </p:blipFill>
        <p:spPr>
          <a:xfrm>
            <a:off x="4332288" y="3541713"/>
            <a:ext cx="3733800" cy="2516187"/>
          </a:xfrm>
          <a:prstGeom prst="rect">
            <a:avLst/>
          </a:prstGeom>
          <a:noFill/>
          <a:ln w="9525">
            <a:noFill/>
          </a:ln>
        </p:spPr>
      </p:pic>
      <p:sp>
        <p:nvSpPr>
          <p:cNvPr id="11268" name="Rectangle 6"/>
          <p:cNvSpPr/>
          <p:nvPr/>
        </p:nvSpPr>
        <p:spPr>
          <a:xfrm>
            <a:off x="2987675" y="6010275"/>
            <a:ext cx="4073525" cy="460375"/>
          </a:xfrm>
          <a:prstGeom prst="rect">
            <a:avLst/>
          </a:prstGeom>
          <a:noFill/>
          <a:ln w="9525">
            <a:noFill/>
          </a:ln>
        </p:spPr>
        <p:txBody>
          <a:bodyPr wrap="none" anchor="ctr" anchorCtr="0">
            <a:spAutoFit/>
          </a:bodyPr>
          <a:p>
            <a:pPr algn="ctr" eaLnBrk="0" hangingPunct="0"/>
            <a:r>
              <a:rPr lang="zh-CN" altLang="en-US" sz="2400" b="1" dirty="0">
                <a:latin typeface="Arial" panose="020B0604020202020204" pitchFamily="34" charset="0"/>
                <a:ea typeface="宋体" panose="02010600030101010101" pitchFamily="2" charset="-122"/>
              </a:rPr>
              <a:t>图</a:t>
            </a:r>
            <a:r>
              <a:rPr lang="en-US" altLang="zh-CN" sz="2400" b="1" dirty="0">
                <a:latin typeface="Arial" panose="020B0604020202020204" pitchFamily="34" charset="0"/>
                <a:ea typeface="宋体" panose="02010600030101010101" pitchFamily="2" charset="-122"/>
              </a:rPr>
              <a:t>3-1 </a:t>
            </a:r>
            <a:r>
              <a:rPr lang="zh-CN" altLang="en-US" sz="2400" b="1" dirty="0">
                <a:latin typeface="Arial" panose="020B0604020202020204" pitchFamily="34" charset="0"/>
                <a:ea typeface="宋体" panose="02010600030101010101" pitchFamily="2" charset="-122"/>
              </a:rPr>
              <a:t>计算机集群的基本架构 </a:t>
            </a:r>
            <a:endParaRPr lang="zh-CN" altLang="en-US" sz="2400" b="1" dirty="0">
              <a:latin typeface="Arial" panose="020B0604020202020204" pitchFamily="34" charset="0"/>
              <a:ea typeface="宋体" panose="02010600030101010101" pitchFamily="2"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9393" name="标题 2"/>
          <p:cNvSpPr>
            <a:spLocks noGrp="1"/>
          </p:cNvSpPr>
          <p:nvPr>
            <p:ph type="title"/>
          </p:nvPr>
        </p:nvSpPr>
        <p:spPr/>
        <p:txBody>
          <a:bodyPr vert="horz" wrap="square" lIns="91440" tIns="45720" rIns="91440" bIns="45720" anchor="ctr" anchorCtr="0"/>
          <a:p>
            <a:r>
              <a:rPr lang="en-US" altLang="zh-CN" dirty="0"/>
              <a:t>3.7.1 HDFS</a:t>
            </a:r>
            <a:r>
              <a:rPr lang="zh-CN" altLang="en-US" dirty="0"/>
              <a:t>常用命令</a:t>
            </a:r>
            <a:endParaRPr lang="zh-CN" altLang="en-US" dirty="0"/>
          </a:p>
        </p:txBody>
      </p:sp>
      <p:graphicFrame>
        <p:nvGraphicFramePr>
          <p:cNvPr id="2" name="表格 1"/>
          <p:cNvGraphicFramePr/>
          <p:nvPr>
            <p:custDataLst>
              <p:tags r:id="rId1"/>
            </p:custDataLst>
          </p:nvPr>
        </p:nvGraphicFramePr>
        <p:xfrm>
          <a:off x="261938" y="1143000"/>
          <a:ext cx="8569960" cy="5267325"/>
        </p:xfrm>
        <a:graphic>
          <a:graphicData uri="http://schemas.openxmlformats.org/drawingml/2006/table">
            <a:tbl>
              <a:tblPr firstRow="1" bandRow="1">
                <a:tableStyleId>{5C22544A-7EE6-4342-B048-85BDC9FD1C3A}</a:tableStyleId>
              </a:tblPr>
              <a:tblGrid>
                <a:gridCol w="3548380"/>
                <a:gridCol w="5021580"/>
              </a:tblGrid>
              <a:tr h="536575">
                <a:tc>
                  <a:txBody>
                    <a:bodyPr/>
                    <a:p>
                      <a:pPr algn="ctr">
                        <a:buNone/>
                      </a:pP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命</a:t>
                      </a:r>
                      <a:r>
                        <a:rPr lang="en-US" altLang="zh-CN" sz="2400" b="1">
                          <a:solidFill>
                            <a:schemeClr val="accent2"/>
                          </a:solidFill>
                          <a:latin typeface="微软雅黑" panose="020B0503020204020204" charset="-122"/>
                          <a:ea typeface="微软雅黑" panose="020B0503020204020204" charset="-122"/>
                          <a:cs typeface="微软雅黑" panose="020B0503020204020204" charset="-122"/>
                        </a:rPr>
                        <a:t>    </a:t>
                      </a: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令</a:t>
                      </a:r>
                      <a:endParaRPr lang="zh-CN" altLang="en-US" sz="2400" b="1">
                        <a:solidFill>
                          <a:schemeClr val="accent2"/>
                        </a:solidFill>
                        <a:latin typeface="微软雅黑" panose="020B0503020204020204" charset="-122"/>
                        <a:ea typeface="微软雅黑" panose="020B0503020204020204" charset="-122"/>
                        <a:cs typeface="微软雅黑" panose="020B0503020204020204" charset="-122"/>
                      </a:endParaRPr>
                    </a:p>
                  </a:txBody>
                  <a:tcPr/>
                </a:tc>
                <a:tc>
                  <a:txBody>
                    <a:bodyPr/>
                    <a:p>
                      <a:pPr algn="ctr">
                        <a:buNone/>
                      </a:pP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说</a:t>
                      </a:r>
                      <a:r>
                        <a:rPr lang="en-US" altLang="zh-CN" sz="2400" b="1">
                          <a:solidFill>
                            <a:schemeClr val="accent2"/>
                          </a:solidFill>
                          <a:latin typeface="微软雅黑" panose="020B0503020204020204" charset="-122"/>
                          <a:ea typeface="微软雅黑" panose="020B0503020204020204" charset="-122"/>
                          <a:cs typeface="微软雅黑" panose="020B0503020204020204" charset="-122"/>
                        </a:rPr>
                        <a:t>    </a:t>
                      </a: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明</a:t>
                      </a:r>
                      <a:endParaRPr lang="zh-CN" altLang="en-US" sz="2400" b="1">
                        <a:solidFill>
                          <a:schemeClr val="accent2"/>
                        </a:solidFill>
                        <a:latin typeface="微软雅黑" panose="020B0503020204020204" charset="-122"/>
                        <a:ea typeface="微软雅黑" panose="020B0503020204020204" charset="-122"/>
                        <a:cs typeface="微软雅黑" panose="020B0503020204020204" charset="-122"/>
                      </a:endParaRPr>
                    </a:p>
                  </a:txBody>
                  <a:tcPr/>
                </a:tc>
              </a:tr>
              <a:tr h="536575">
                <a:tc>
                  <a:txBody>
                    <a:bodyPr/>
                    <a:p>
                      <a:pPr algn="just">
                        <a:buNone/>
                      </a:pPr>
                      <a:r>
                        <a:rPr lang="en-US" altLang="zh-CN" sz="2400" b="1"/>
                        <a:t>hadoop fs -ls &lt;path&gt;</a:t>
                      </a:r>
                      <a:endParaRPr lang="en-US" altLang="zh-CN" sz="2400" b="1"/>
                    </a:p>
                  </a:txBody>
                  <a:tcPr/>
                </a:tc>
                <a:tc>
                  <a:txBody>
                    <a:bodyPr/>
                    <a:p>
                      <a:pPr algn="just">
                        <a:buNone/>
                      </a:pPr>
                      <a:r>
                        <a:rPr lang="zh-CN" altLang="en-US" sz="2400" b="1"/>
                        <a:t>显示</a:t>
                      </a:r>
                      <a:r>
                        <a:rPr lang="en-US" altLang="zh-CN" sz="2400" b="1"/>
                        <a:t>&lt;path&gt;</a:t>
                      </a:r>
                      <a:r>
                        <a:rPr lang="zh-CN" altLang="en-US" sz="2400" b="1"/>
                        <a:t>指定的文件的详细信息</a:t>
                      </a:r>
                      <a:endParaRPr lang="zh-CN" altLang="en-US" sz="2400" b="1"/>
                    </a:p>
                  </a:txBody>
                  <a:tcPr/>
                </a:tc>
              </a:tr>
              <a:tr h="536575">
                <a:tc>
                  <a:txBody>
                    <a:bodyPr/>
                    <a:p>
                      <a:pPr algn="just">
                        <a:buNone/>
                      </a:pPr>
                      <a:r>
                        <a:rPr lang="en-US" altLang="zh-CN" sz="2400" b="1"/>
                        <a:t>hadoop fs -ls -R&lt;path&gt;</a:t>
                      </a:r>
                      <a:endParaRPr lang="en-US" altLang="zh-CN" sz="2400" b="1"/>
                    </a:p>
                  </a:txBody>
                  <a:tcPr/>
                </a:tc>
                <a:tc>
                  <a:txBody>
                    <a:bodyPr/>
                    <a:p>
                      <a:pPr algn="just">
                        <a:buNone/>
                      </a:pPr>
                      <a:r>
                        <a:rPr lang="en-US" altLang="zh-CN" sz="2400" b="1"/>
                        <a:t>ls</a:t>
                      </a:r>
                      <a:r>
                        <a:rPr lang="zh-CN" altLang="en-US" sz="2400" b="1"/>
                        <a:t>命令的递归版本</a:t>
                      </a:r>
                      <a:endParaRPr lang="zh-CN" altLang="en-US" sz="2400" b="1"/>
                    </a:p>
                  </a:txBody>
                  <a:tcPr/>
                </a:tc>
              </a:tr>
              <a:tr h="536575">
                <a:tc>
                  <a:txBody>
                    <a:bodyPr/>
                    <a:p>
                      <a:pPr algn="just">
                        <a:buNone/>
                      </a:pPr>
                      <a:r>
                        <a:rPr lang="en-US" altLang="zh-CN" sz="2400" b="1"/>
                        <a:t>hadoop fs -cat &lt;path&gt;</a:t>
                      </a:r>
                      <a:endParaRPr lang="en-US" altLang="zh-CN" sz="2400" b="1"/>
                    </a:p>
                  </a:txBody>
                  <a:tcPr/>
                </a:tc>
                <a:tc>
                  <a:txBody>
                    <a:bodyPr/>
                    <a:p>
                      <a:pPr algn="just">
                        <a:buNone/>
                      </a:pPr>
                      <a:r>
                        <a:rPr lang="zh-CN" altLang="en-US" sz="2400" b="1"/>
                        <a:t>将</a:t>
                      </a:r>
                      <a:r>
                        <a:rPr lang="en-US" altLang="zh-CN" sz="2400" b="1"/>
                        <a:t>&lt;path&gt;</a:t>
                      </a:r>
                      <a:r>
                        <a:rPr lang="zh-CN" altLang="en-US" sz="2400" b="1"/>
                        <a:t>指定的文件的内容输出到标准输出</a:t>
                      </a:r>
                      <a:r>
                        <a:rPr lang="en-US" altLang="zh-CN" sz="2400" b="1"/>
                        <a:t>(stdout)</a:t>
                      </a:r>
                      <a:endParaRPr lang="en-US" altLang="zh-CN" sz="2400" b="1"/>
                    </a:p>
                  </a:txBody>
                  <a:tcPr/>
                </a:tc>
              </a:tr>
              <a:tr h="536575">
                <a:tc>
                  <a:txBody>
                    <a:bodyPr/>
                    <a:p>
                      <a:pPr algn="just">
                        <a:buNone/>
                      </a:pPr>
                      <a:r>
                        <a:rPr lang="en-US" altLang="zh-CN" sz="2400" b="1"/>
                        <a:t>hadoop fs -chgrp [-R] group &lt;path&gt;</a:t>
                      </a:r>
                      <a:endParaRPr lang="en-US" altLang="zh-CN" sz="2400" b="1"/>
                    </a:p>
                  </a:txBody>
                  <a:tcPr/>
                </a:tc>
                <a:tc>
                  <a:txBody>
                    <a:bodyPr/>
                    <a:p>
                      <a:pPr algn="just">
                        <a:buNone/>
                      </a:pPr>
                      <a:r>
                        <a:rPr lang="zh-CN" altLang="en-US" sz="2400" b="1"/>
                        <a:t>将</a:t>
                      </a:r>
                      <a:r>
                        <a:rPr lang="en-US" altLang="zh-CN" sz="2400" b="1"/>
                        <a:t>&lt;path&gt;</a:t>
                      </a:r>
                      <a:r>
                        <a:rPr lang="zh-CN" altLang="en-US" sz="2400" b="1"/>
                        <a:t>指定的文件所属的组改为</a:t>
                      </a:r>
                      <a:r>
                        <a:rPr lang="en-US" altLang="zh-CN" sz="2400" b="1"/>
                        <a:t>group</a:t>
                      </a:r>
                      <a:r>
                        <a:rPr lang="zh-CN" altLang="en-US" sz="2400" b="1"/>
                        <a:t>。使用</a:t>
                      </a:r>
                      <a:r>
                        <a:rPr lang="en-US" altLang="zh-CN" sz="2400" b="1"/>
                        <a:t>-R</a:t>
                      </a:r>
                      <a:r>
                        <a:rPr lang="zh-CN" altLang="en-US" sz="2400" b="1"/>
                        <a:t>进行递归操作</a:t>
                      </a:r>
                      <a:r>
                        <a:rPr lang="en-US" altLang="zh-CN" sz="2400" b="1"/>
                        <a:t> </a:t>
                      </a:r>
                      <a:endParaRPr lang="en-US" altLang="zh-CN" sz="2400" b="1"/>
                    </a:p>
                  </a:txBody>
                  <a:tcPr/>
                </a:tc>
              </a:tr>
              <a:tr h="536575">
                <a:tc>
                  <a:txBody>
                    <a:bodyPr/>
                    <a:p>
                      <a:pPr algn="just">
                        <a:buNone/>
                      </a:pPr>
                      <a:r>
                        <a:rPr lang="en-US" altLang="zh-CN" sz="2400" b="1"/>
                        <a:t>hadoop fs -chown</a:t>
                      </a:r>
                      <a:endParaRPr lang="en-US" altLang="zh-CN" sz="2400" b="1"/>
                    </a:p>
                    <a:p>
                      <a:pPr algn="just">
                        <a:buNone/>
                      </a:pPr>
                      <a:r>
                        <a:rPr lang="en-US" altLang="zh-CN" sz="2400" b="1"/>
                        <a:t> [-R][owner][:[group]] &lt;path&gt;</a:t>
                      </a:r>
                      <a:endParaRPr lang="en-US" altLang="zh-CN" sz="2400" b="1"/>
                    </a:p>
                  </a:txBody>
                  <a:tcPr/>
                </a:tc>
                <a:tc>
                  <a:txBody>
                    <a:bodyPr/>
                    <a:p>
                      <a:pPr algn="just">
                        <a:buNone/>
                      </a:pPr>
                      <a:r>
                        <a:rPr lang="zh-CN" altLang="en-US" sz="2400" b="1"/>
                        <a:t>改变</a:t>
                      </a:r>
                      <a:r>
                        <a:rPr lang="en-US" altLang="zh-CN" sz="2400" b="1"/>
                        <a:t>&lt;path&gt;</a:t>
                      </a:r>
                      <a:r>
                        <a:rPr lang="zh-CN" altLang="en-US" sz="2400" b="1"/>
                        <a:t>指定文件的拥有者，</a:t>
                      </a:r>
                      <a:r>
                        <a:rPr lang="en-US" altLang="zh-CN" sz="2400" b="1"/>
                        <a:t>-R</a:t>
                      </a:r>
                      <a:r>
                        <a:rPr lang="zh-CN" altLang="en-US" sz="2400" b="1"/>
                        <a:t>用于递归操作。此命令只适用于超级用户</a:t>
                      </a:r>
                      <a:endParaRPr lang="zh-CN" altLang="en-US" sz="2400" b="1"/>
                    </a:p>
                  </a:txBody>
                  <a:tcPr/>
                </a:tc>
              </a:tr>
              <a:tr h="536575">
                <a:tc>
                  <a:txBody>
                    <a:bodyPr/>
                    <a:p>
                      <a:pPr algn="just">
                        <a:buNone/>
                      </a:pPr>
                      <a:r>
                        <a:rPr lang="en-US" altLang="zh-CN" sz="2400" b="1"/>
                        <a:t>hadoop fs -tail [-f] &lt;path&gt;</a:t>
                      </a:r>
                      <a:endParaRPr lang="en-US" altLang="zh-CN" sz="2400" b="1"/>
                    </a:p>
                  </a:txBody>
                  <a:tcPr/>
                </a:tc>
                <a:tc>
                  <a:txBody>
                    <a:bodyPr/>
                    <a:p>
                      <a:pPr algn="just">
                        <a:buNone/>
                      </a:pPr>
                      <a:r>
                        <a:rPr lang="zh-CN" altLang="en-US" sz="2400" b="1"/>
                        <a:t>将</a:t>
                      </a:r>
                      <a:r>
                        <a:rPr lang="en-US" altLang="zh-CN" sz="2400" b="1"/>
                        <a:t>&lt;path&gt;</a:t>
                      </a:r>
                      <a:r>
                        <a:rPr lang="zh-CN" altLang="en-US" sz="2400" b="1"/>
                        <a:t>指定的文件最后</a:t>
                      </a:r>
                      <a:r>
                        <a:rPr lang="en-US" altLang="zh-CN" sz="2400" b="1"/>
                        <a:t>1KB</a:t>
                      </a:r>
                      <a:r>
                        <a:rPr lang="zh-CN" altLang="en-US" sz="2400" b="1"/>
                        <a:t>的内容输出标准输出</a:t>
                      </a:r>
                      <a:r>
                        <a:rPr lang="en-US" altLang="zh-CN" sz="2400" b="1"/>
                        <a:t>(stdout)</a:t>
                      </a:r>
                      <a:endParaRPr lang="en-US" altLang="zh-CN" sz="2400" b="1"/>
                    </a:p>
                  </a:txBody>
                  <a:tcPr/>
                </a:tc>
              </a:tr>
            </a:tbl>
          </a:graphicData>
        </a:graphic>
      </p:graphicFrame>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0417" name="标题 2"/>
          <p:cNvSpPr>
            <a:spLocks noGrp="1"/>
          </p:cNvSpPr>
          <p:nvPr>
            <p:ph type="title"/>
          </p:nvPr>
        </p:nvSpPr>
        <p:spPr/>
        <p:txBody>
          <a:bodyPr vert="horz" wrap="square" lIns="91440" tIns="45720" rIns="91440" bIns="45720" anchor="ctr" anchorCtr="0"/>
          <a:p>
            <a:r>
              <a:rPr lang="en-US" altLang="zh-CN" dirty="0"/>
              <a:t>3.7.1 HDFS</a:t>
            </a:r>
            <a:r>
              <a:rPr lang="zh-CN" altLang="en-US" dirty="0"/>
              <a:t>常用命令</a:t>
            </a:r>
            <a:endParaRPr lang="zh-CN" altLang="en-US" dirty="0"/>
          </a:p>
        </p:txBody>
      </p:sp>
      <p:graphicFrame>
        <p:nvGraphicFramePr>
          <p:cNvPr id="2" name="表格 1"/>
          <p:cNvGraphicFramePr/>
          <p:nvPr>
            <p:custDataLst>
              <p:tags r:id="rId1"/>
            </p:custDataLst>
          </p:nvPr>
        </p:nvGraphicFramePr>
        <p:xfrm>
          <a:off x="261938" y="1143000"/>
          <a:ext cx="8569960" cy="5381625"/>
        </p:xfrm>
        <a:graphic>
          <a:graphicData uri="http://schemas.openxmlformats.org/drawingml/2006/table">
            <a:tbl>
              <a:tblPr firstRow="1" bandRow="1">
                <a:tableStyleId>{5C22544A-7EE6-4342-B048-85BDC9FD1C3A}</a:tableStyleId>
              </a:tblPr>
              <a:tblGrid>
                <a:gridCol w="3548380"/>
                <a:gridCol w="5021580"/>
              </a:tblGrid>
              <a:tr h="536575">
                <a:tc>
                  <a:txBody>
                    <a:bodyPr/>
                    <a:p>
                      <a:pPr algn="ctr">
                        <a:buNone/>
                      </a:pP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命</a:t>
                      </a:r>
                      <a:r>
                        <a:rPr lang="en-US" altLang="zh-CN" sz="2400" b="1">
                          <a:solidFill>
                            <a:schemeClr val="accent2"/>
                          </a:solidFill>
                          <a:latin typeface="微软雅黑" panose="020B0503020204020204" charset="-122"/>
                          <a:ea typeface="微软雅黑" panose="020B0503020204020204" charset="-122"/>
                          <a:cs typeface="微软雅黑" panose="020B0503020204020204" charset="-122"/>
                        </a:rPr>
                        <a:t>    </a:t>
                      </a: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令</a:t>
                      </a:r>
                      <a:endParaRPr lang="zh-CN" altLang="en-US" sz="2400" b="1">
                        <a:solidFill>
                          <a:schemeClr val="accent2"/>
                        </a:solidFill>
                        <a:latin typeface="微软雅黑" panose="020B0503020204020204" charset="-122"/>
                        <a:ea typeface="微软雅黑" panose="020B0503020204020204" charset="-122"/>
                        <a:cs typeface="微软雅黑" panose="020B0503020204020204" charset="-122"/>
                      </a:endParaRPr>
                    </a:p>
                  </a:txBody>
                  <a:tcPr/>
                </a:tc>
                <a:tc>
                  <a:txBody>
                    <a:bodyPr/>
                    <a:p>
                      <a:pPr algn="ctr">
                        <a:buNone/>
                      </a:pP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说</a:t>
                      </a:r>
                      <a:r>
                        <a:rPr lang="en-US" altLang="zh-CN" sz="2400" b="1">
                          <a:solidFill>
                            <a:schemeClr val="accent2"/>
                          </a:solidFill>
                          <a:latin typeface="微软雅黑" panose="020B0503020204020204" charset="-122"/>
                          <a:ea typeface="微软雅黑" panose="020B0503020204020204" charset="-122"/>
                          <a:cs typeface="微软雅黑" panose="020B0503020204020204" charset="-122"/>
                        </a:rPr>
                        <a:t>    </a:t>
                      </a: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明</a:t>
                      </a:r>
                      <a:endParaRPr lang="zh-CN" altLang="en-US" sz="2400" b="1">
                        <a:solidFill>
                          <a:schemeClr val="accent2"/>
                        </a:solidFill>
                        <a:latin typeface="微软雅黑" panose="020B0503020204020204" charset="-122"/>
                        <a:ea typeface="微软雅黑" panose="020B0503020204020204" charset="-122"/>
                        <a:cs typeface="微软雅黑" panose="020B0503020204020204" charset="-122"/>
                      </a:endParaRPr>
                    </a:p>
                  </a:txBody>
                  <a:tcPr/>
                </a:tc>
              </a:tr>
              <a:tr h="536575">
                <a:tc>
                  <a:txBody>
                    <a:bodyPr/>
                    <a:p>
                      <a:pPr algn="just">
                        <a:buNone/>
                      </a:pPr>
                      <a:r>
                        <a:rPr lang="en-US" altLang="zh-CN" sz="2400" b="1"/>
                        <a:t>hadoop fs </a:t>
                      </a:r>
                      <a:endParaRPr lang="en-US" altLang="zh-CN" sz="2400" b="1"/>
                    </a:p>
                    <a:p>
                      <a:pPr algn="just">
                        <a:buNone/>
                      </a:pPr>
                      <a:r>
                        <a:rPr lang="en-US" altLang="zh-CN" sz="2400" b="1"/>
                        <a:t>       -copyToLocal [-ignorecrc][crc]&lt;target&gt; &lt;localdst&gt;</a:t>
                      </a:r>
                      <a:endParaRPr lang="en-US" altLang="zh-CN" sz="2400" b="1"/>
                    </a:p>
                  </a:txBody>
                  <a:tcPr/>
                </a:tc>
                <a:tc>
                  <a:txBody>
                    <a:bodyPr/>
                    <a:p>
                      <a:pPr algn="just">
                        <a:buNone/>
                      </a:pPr>
                      <a:r>
                        <a:rPr lang="zh-CN" altLang="en-US" sz="2400" b="1"/>
                        <a:t>将目标文件</a:t>
                      </a:r>
                      <a:r>
                        <a:rPr lang="en-US" altLang="zh-CN" sz="2400" b="1"/>
                        <a:t>&lt;target&gt;</a:t>
                      </a:r>
                      <a:r>
                        <a:rPr lang="zh-CN" altLang="en-US" sz="2400" b="1"/>
                        <a:t>复制到本地文件工文件夹</a:t>
                      </a:r>
                      <a:r>
                        <a:rPr lang="en-US" altLang="zh-CN" sz="2400" b="1"/>
                        <a:t>&lt;localdst&gt;</a:t>
                      </a:r>
                      <a:r>
                        <a:rPr lang="zh-CN" altLang="en-US" sz="2400" b="1"/>
                        <a:t>中。</a:t>
                      </a:r>
                      <a:r>
                        <a:rPr lang="en-US" altLang="zh-CN" sz="2400" b="1"/>
                        <a:t>-ignorcrc</a:t>
                      </a:r>
                      <a:r>
                        <a:rPr lang="zh-CN" altLang="en-US" sz="2400" b="1"/>
                        <a:t>选项校验失败的文件使用</a:t>
                      </a:r>
                      <a:r>
                        <a:rPr lang="en-US" altLang="zh-CN" sz="2400" b="1"/>
                        <a:t>-crc</a:t>
                      </a:r>
                      <a:r>
                        <a:rPr lang="zh-CN" altLang="en-US" sz="2400" b="1"/>
                        <a:t>选项复制文件以及</a:t>
                      </a:r>
                      <a:r>
                        <a:rPr lang="en-US" altLang="zh-CN" sz="2400" b="1"/>
                        <a:t>CRC</a:t>
                      </a:r>
                      <a:r>
                        <a:rPr lang="zh-CN" altLang="en-US" sz="2400" b="1"/>
                        <a:t>信息</a:t>
                      </a:r>
                      <a:endParaRPr lang="zh-CN" altLang="en-US" sz="2400" b="1"/>
                    </a:p>
                  </a:txBody>
                  <a:tcPr/>
                </a:tc>
              </a:tr>
              <a:tr h="536575">
                <a:tc>
                  <a:txBody>
                    <a:bodyPr/>
                    <a:p>
                      <a:pPr algn="just">
                        <a:buNone/>
                      </a:pPr>
                      <a:r>
                        <a:rPr lang="en-US" altLang="zh-CN" sz="2400" b="1"/>
                        <a:t>hadoop fs </a:t>
                      </a:r>
                      <a:endParaRPr lang="en-US" altLang="zh-CN" sz="2400" b="1"/>
                    </a:p>
                    <a:p>
                      <a:pPr algn="just">
                        <a:buNone/>
                      </a:pPr>
                      <a:r>
                        <a:rPr lang="en-US" altLang="zh-CN" sz="2400" b="1"/>
                        <a:t>               -touchz&lt;path&gt;</a:t>
                      </a:r>
                      <a:endParaRPr lang="en-US" altLang="zh-CN" sz="2400" b="1"/>
                    </a:p>
                  </a:txBody>
                  <a:tcPr/>
                </a:tc>
                <a:tc>
                  <a:txBody>
                    <a:bodyPr/>
                    <a:p>
                      <a:pPr algn="just">
                        <a:buNone/>
                      </a:pPr>
                      <a:r>
                        <a:rPr lang="zh-CN" altLang="en-US" sz="2400" b="1"/>
                        <a:t>创建一个</a:t>
                      </a:r>
                      <a:r>
                        <a:rPr lang="en-US" altLang="zh-CN" sz="2400" b="1"/>
                        <a:t>&lt;path&gt;</a:t>
                      </a:r>
                      <a:r>
                        <a:rPr lang="zh-CN" altLang="en-US" sz="2400" b="1"/>
                        <a:t>指定的空文件</a:t>
                      </a:r>
                      <a:endParaRPr lang="zh-CN" altLang="en-US" sz="2400" b="1"/>
                    </a:p>
                  </a:txBody>
                  <a:tcPr/>
                </a:tc>
              </a:tr>
              <a:tr h="536575">
                <a:tc>
                  <a:txBody>
                    <a:bodyPr/>
                    <a:p>
                      <a:pPr algn="just">
                        <a:buNone/>
                      </a:pPr>
                      <a:r>
                        <a:rPr lang="en-US" altLang="zh-CN" sz="2400" b="1"/>
                        <a:t>hadoop fs -mkdir [-p] &lt;path&gt;</a:t>
                      </a:r>
                      <a:endParaRPr lang="en-US" altLang="zh-CN" sz="2400" b="1"/>
                    </a:p>
                  </a:txBody>
                  <a:tcPr/>
                </a:tc>
                <a:tc>
                  <a:txBody>
                    <a:bodyPr/>
                    <a:p>
                      <a:pPr algn="just">
                        <a:buNone/>
                      </a:pPr>
                      <a:r>
                        <a:rPr lang="zh-CN" altLang="en-US" sz="2400" b="1"/>
                        <a:t>创建</a:t>
                      </a:r>
                      <a:r>
                        <a:rPr lang="en-US" altLang="zh-CN" sz="2400" b="1"/>
                        <a:t>&lt;path&gt;</a:t>
                      </a:r>
                      <a:r>
                        <a:rPr lang="zh-CN" altLang="en-US" sz="2400" b="1"/>
                        <a:t>指定的一个或多个文件夹，</a:t>
                      </a:r>
                      <a:r>
                        <a:rPr lang="en-US" altLang="zh-CN" sz="2400" b="1"/>
                        <a:t>-p</a:t>
                      </a:r>
                      <a:r>
                        <a:rPr lang="zh-CN" altLang="en-US" sz="2400" b="1"/>
                        <a:t>选项用于递归创建子文件夹</a:t>
                      </a:r>
                      <a:endParaRPr lang="zh-CN" altLang="en-US" sz="2400" b="1"/>
                    </a:p>
                  </a:txBody>
                  <a:tcPr/>
                </a:tc>
              </a:tr>
              <a:tr h="536575">
                <a:tc>
                  <a:txBody>
                    <a:bodyPr/>
                    <a:p>
                      <a:pPr algn="just">
                        <a:buNone/>
                      </a:pPr>
                      <a:r>
                        <a:rPr lang="en-US" altLang="zh-CN" sz="2400" b="1"/>
                        <a:t>hadoop fs -cp&lt;src&gt; &lt;dst&gt;</a:t>
                      </a:r>
                      <a:endParaRPr lang="en-US" altLang="zh-CN" sz="2400" b="1"/>
                    </a:p>
                  </a:txBody>
                  <a:tcPr/>
                </a:tc>
                <a:tc>
                  <a:txBody>
                    <a:bodyPr/>
                    <a:p>
                      <a:pPr algn="just">
                        <a:buNone/>
                      </a:pPr>
                      <a:r>
                        <a:rPr lang="zh-CN" altLang="en-US" sz="2400" b="1"/>
                        <a:t>将文件从源路径</a:t>
                      </a:r>
                      <a:r>
                        <a:rPr lang="en-US" altLang="zh-CN" sz="2400" b="1"/>
                        <a:t>&lt;src&gt;</a:t>
                      </a:r>
                      <a:r>
                        <a:rPr lang="zh-CN" altLang="en-US" sz="2400" b="1"/>
                        <a:t>复制到目标路径</a:t>
                      </a:r>
                      <a:r>
                        <a:rPr lang="en-US" altLang="zh-CN" sz="2400" b="1"/>
                        <a:t>&lt;dst&gt;</a:t>
                      </a:r>
                      <a:endParaRPr lang="en-US" altLang="zh-CN" sz="2400" b="1"/>
                    </a:p>
                  </a:txBody>
                  <a:tcPr/>
                </a:tc>
              </a:tr>
              <a:tr h="536575">
                <a:tc>
                  <a:txBody>
                    <a:bodyPr/>
                    <a:p>
                      <a:pPr algn="just">
                        <a:buNone/>
                      </a:pPr>
                      <a:r>
                        <a:rPr lang="en-US" altLang="zh-CN" sz="2400" b="1"/>
                        <a:t>hadoop fs -du&lt;path&gt;</a:t>
                      </a:r>
                      <a:endParaRPr lang="en-US" altLang="zh-CN" sz="2400" b="1"/>
                    </a:p>
                  </a:txBody>
                  <a:tcPr/>
                </a:tc>
                <a:tc>
                  <a:txBody>
                    <a:bodyPr/>
                    <a:p>
                      <a:pPr algn="just">
                        <a:buNone/>
                      </a:pPr>
                      <a:r>
                        <a:rPr lang="zh-CN" altLang="en-US" sz="2400" b="1"/>
                        <a:t>显示</a:t>
                      </a:r>
                      <a:r>
                        <a:rPr lang="en-US" altLang="zh-CN" sz="2400" b="1"/>
                        <a:t>&lt;path&gt;</a:t>
                      </a:r>
                      <a:r>
                        <a:rPr lang="zh-CN" altLang="en-US" sz="2400" b="1"/>
                        <a:t>指定的文件或文件夹中所有文件的大小</a:t>
                      </a:r>
                      <a:endParaRPr lang="zh-CN" altLang="en-US" sz="2400" b="1"/>
                    </a:p>
                  </a:txBody>
                  <a:tcPr/>
                </a:tc>
              </a:tr>
            </a:tbl>
          </a:graphicData>
        </a:graphic>
      </p:graphicFrame>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41" name="标题 2"/>
          <p:cNvSpPr>
            <a:spLocks noGrp="1"/>
          </p:cNvSpPr>
          <p:nvPr>
            <p:ph type="title"/>
          </p:nvPr>
        </p:nvSpPr>
        <p:spPr/>
        <p:txBody>
          <a:bodyPr vert="horz" wrap="square" lIns="91440" tIns="45720" rIns="91440" bIns="45720" anchor="ctr" anchorCtr="0"/>
          <a:p>
            <a:r>
              <a:rPr lang="en-US" altLang="zh-CN" dirty="0"/>
              <a:t>3.7.1 HDFS</a:t>
            </a:r>
            <a:r>
              <a:rPr lang="zh-CN" altLang="en-US" dirty="0"/>
              <a:t>常用命令</a:t>
            </a:r>
            <a:endParaRPr lang="zh-CN" altLang="en-US" dirty="0"/>
          </a:p>
        </p:txBody>
      </p:sp>
      <p:graphicFrame>
        <p:nvGraphicFramePr>
          <p:cNvPr id="2" name="表格 1"/>
          <p:cNvGraphicFramePr/>
          <p:nvPr>
            <p:custDataLst>
              <p:tags r:id="rId1"/>
            </p:custDataLst>
          </p:nvPr>
        </p:nvGraphicFramePr>
        <p:xfrm>
          <a:off x="261938" y="1143000"/>
          <a:ext cx="8569960" cy="5370513"/>
        </p:xfrm>
        <a:graphic>
          <a:graphicData uri="http://schemas.openxmlformats.org/drawingml/2006/table">
            <a:tbl>
              <a:tblPr firstRow="1" bandRow="1">
                <a:tableStyleId>{5C22544A-7EE6-4342-B048-85BDC9FD1C3A}</a:tableStyleId>
              </a:tblPr>
              <a:tblGrid>
                <a:gridCol w="3548380"/>
                <a:gridCol w="5021580"/>
              </a:tblGrid>
              <a:tr h="536575">
                <a:tc>
                  <a:txBody>
                    <a:bodyPr/>
                    <a:p>
                      <a:pPr algn="ctr">
                        <a:buNone/>
                      </a:pP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命</a:t>
                      </a:r>
                      <a:r>
                        <a:rPr lang="en-US" altLang="zh-CN" sz="2400" b="1">
                          <a:solidFill>
                            <a:schemeClr val="accent2"/>
                          </a:solidFill>
                          <a:latin typeface="微软雅黑" panose="020B0503020204020204" charset="-122"/>
                          <a:ea typeface="微软雅黑" panose="020B0503020204020204" charset="-122"/>
                          <a:cs typeface="微软雅黑" panose="020B0503020204020204" charset="-122"/>
                        </a:rPr>
                        <a:t>    </a:t>
                      </a: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令</a:t>
                      </a:r>
                      <a:endParaRPr lang="zh-CN" altLang="en-US" sz="2400" b="1">
                        <a:solidFill>
                          <a:schemeClr val="accent2"/>
                        </a:solidFill>
                        <a:latin typeface="微软雅黑" panose="020B0503020204020204" charset="-122"/>
                        <a:ea typeface="微软雅黑" panose="020B0503020204020204" charset="-122"/>
                        <a:cs typeface="微软雅黑" panose="020B0503020204020204" charset="-122"/>
                      </a:endParaRPr>
                    </a:p>
                  </a:txBody>
                  <a:tcPr/>
                </a:tc>
                <a:tc>
                  <a:txBody>
                    <a:bodyPr/>
                    <a:p>
                      <a:pPr algn="ctr">
                        <a:buNone/>
                      </a:pP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说</a:t>
                      </a:r>
                      <a:r>
                        <a:rPr lang="en-US" altLang="zh-CN" sz="2400" b="1">
                          <a:solidFill>
                            <a:schemeClr val="accent2"/>
                          </a:solidFill>
                          <a:latin typeface="微软雅黑" panose="020B0503020204020204" charset="-122"/>
                          <a:ea typeface="微软雅黑" panose="020B0503020204020204" charset="-122"/>
                          <a:cs typeface="微软雅黑" panose="020B0503020204020204" charset="-122"/>
                        </a:rPr>
                        <a:t>    </a:t>
                      </a: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明</a:t>
                      </a:r>
                      <a:endParaRPr lang="zh-CN" altLang="en-US" sz="2400" b="1">
                        <a:solidFill>
                          <a:schemeClr val="accent2"/>
                        </a:solidFill>
                        <a:latin typeface="微软雅黑" panose="020B0503020204020204" charset="-122"/>
                        <a:ea typeface="微软雅黑" panose="020B0503020204020204" charset="-122"/>
                        <a:cs typeface="微软雅黑" panose="020B0503020204020204" charset="-122"/>
                      </a:endParaRPr>
                    </a:p>
                  </a:txBody>
                  <a:tcPr/>
                </a:tc>
              </a:tr>
              <a:tr h="536575">
                <a:tc>
                  <a:txBody>
                    <a:bodyPr/>
                    <a:p>
                      <a:pPr algn="just">
                        <a:buNone/>
                      </a:pPr>
                      <a:r>
                        <a:rPr lang="en-US" altLang="zh-CN" sz="2400" b="1"/>
                        <a:t>hadoop fs -stat [format] &lt;path&gt;</a:t>
                      </a:r>
                      <a:endParaRPr lang="en-US" altLang="zh-CN" sz="2400" b="1"/>
                    </a:p>
                  </a:txBody>
                  <a:tcPr/>
                </a:tc>
                <a:tc>
                  <a:txBody>
                    <a:bodyPr/>
                    <a:p>
                      <a:pPr algn="just">
                        <a:buNone/>
                      </a:pPr>
                      <a:r>
                        <a:rPr lang="zh-CN" altLang="en-US" sz="2400" b="1"/>
                        <a:t>以指定的格式返回</a:t>
                      </a:r>
                      <a:r>
                        <a:rPr lang="en-US" altLang="zh-CN" sz="2400" b="1"/>
                        <a:t>&lt;path&gt;</a:t>
                      </a:r>
                      <a:r>
                        <a:rPr lang="zh-CN" altLang="en-US" sz="2400" b="1"/>
                        <a:t>指定的文件的相关信息，不指定</a:t>
                      </a:r>
                      <a:r>
                        <a:rPr lang="en-US" altLang="zh-CN" sz="2400" b="1"/>
                        <a:t>format</a:t>
                      </a:r>
                      <a:r>
                        <a:rPr lang="zh-CN" altLang="en-US" sz="2400" b="1"/>
                        <a:t>则返回文件的创建日期</a:t>
                      </a:r>
                      <a:endParaRPr lang="zh-CN" altLang="en-US" sz="2400" b="1"/>
                    </a:p>
                  </a:txBody>
                  <a:tcPr/>
                </a:tc>
              </a:tr>
              <a:tr h="536575">
                <a:tc>
                  <a:txBody>
                    <a:bodyPr/>
                    <a:p>
                      <a:pPr algn="just">
                        <a:buNone/>
                      </a:pPr>
                      <a:r>
                        <a:rPr lang="en-US" altLang="zh-CN" sz="2400" b="1"/>
                        <a:t>hadoop fs -expunge</a:t>
                      </a:r>
                      <a:endParaRPr lang="en-US" altLang="zh-CN" sz="2400" b="1"/>
                    </a:p>
                  </a:txBody>
                  <a:tcPr/>
                </a:tc>
                <a:tc>
                  <a:txBody>
                    <a:bodyPr/>
                    <a:p>
                      <a:pPr algn="just">
                        <a:buNone/>
                      </a:pPr>
                      <a:r>
                        <a:rPr lang="zh-CN" altLang="en-US" sz="2400" b="1"/>
                        <a:t>清空回收站</a:t>
                      </a:r>
                      <a:endParaRPr lang="zh-CN" altLang="en-US" sz="2400" b="1"/>
                    </a:p>
                  </a:txBody>
                  <a:tcPr/>
                </a:tc>
              </a:tr>
              <a:tr h="536575">
                <a:tc>
                  <a:txBody>
                    <a:bodyPr/>
                    <a:p>
                      <a:pPr algn="just">
                        <a:buNone/>
                      </a:pPr>
                      <a:r>
                        <a:rPr lang="en-US" altLang="zh-CN" sz="2400" b="1"/>
                        <a:t>hadoop fs -get </a:t>
                      </a:r>
                      <a:endParaRPr lang="en-US" altLang="zh-CN" sz="2400" b="1"/>
                    </a:p>
                    <a:p>
                      <a:pPr algn="just">
                        <a:buNone/>
                      </a:pPr>
                      <a:r>
                        <a:rPr lang="en-US" altLang="zh-CN" sz="2400" b="1"/>
                        <a:t>[-ignorecrc][-crc] &lt;src&gt; &lt;localdst&gt;</a:t>
                      </a:r>
                      <a:endParaRPr lang="en-US" altLang="zh-CN" sz="2400" b="1"/>
                    </a:p>
                  </a:txBody>
                  <a:tcPr/>
                </a:tc>
                <a:tc>
                  <a:txBody>
                    <a:bodyPr/>
                    <a:p>
                      <a:pPr algn="just">
                        <a:buNone/>
                      </a:pPr>
                      <a:r>
                        <a:rPr lang="zh-CN" altLang="en-US" sz="2400" b="1"/>
                        <a:t>复制</a:t>
                      </a:r>
                      <a:r>
                        <a:rPr lang="en-US" altLang="zh-CN" sz="2400" b="1"/>
                        <a:t>&lt;src&gt;</a:t>
                      </a:r>
                      <a:r>
                        <a:rPr lang="zh-CN" altLang="en-US" sz="2400" b="1"/>
                        <a:t>指定的文件到本地文件系统</a:t>
                      </a:r>
                      <a:r>
                        <a:rPr lang="en-US" altLang="zh-CN" sz="2400" b="1"/>
                        <a:t>&lt;localdst&gt;</a:t>
                      </a:r>
                      <a:r>
                        <a:rPr lang="zh-CN" altLang="en-US" sz="2400" b="1"/>
                        <a:t>指定的文件或文件夹。可用</a:t>
                      </a:r>
                      <a:r>
                        <a:rPr lang="en-US" altLang="zh-CN" sz="2400" b="1">
                          <a:sym typeface="+mn-ea"/>
                        </a:rPr>
                        <a:t>-ignorcrc</a:t>
                      </a:r>
                      <a:r>
                        <a:rPr lang="zh-CN" altLang="en-US" sz="2400" b="1">
                          <a:sym typeface="+mn-ea"/>
                        </a:rPr>
                        <a:t>选项复制</a:t>
                      </a:r>
                      <a:r>
                        <a:rPr lang="en-US" altLang="zh-CN" sz="2400" b="1">
                          <a:sym typeface="+mn-ea"/>
                        </a:rPr>
                        <a:t>CRC</a:t>
                      </a:r>
                      <a:r>
                        <a:rPr lang="zh-CN" altLang="en-US" sz="2400" b="1">
                          <a:sym typeface="+mn-ea"/>
                        </a:rPr>
                        <a:t>校验失败的文件，使用</a:t>
                      </a:r>
                      <a:r>
                        <a:rPr lang="en-US" altLang="zh-CN" sz="2400" b="1">
                          <a:sym typeface="+mn-ea"/>
                        </a:rPr>
                        <a:t>-crc</a:t>
                      </a:r>
                      <a:r>
                        <a:rPr lang="zh-CN" altLang="en-US" sz="2400" b="1">
                          <a:sym typeface="+mn-ea"/>
                        </a:rPr>
                        <a:t>选项复制文件以及</a:t>
                      </a:r>
                      <a:r>
                        <a:rPr lang="en-US" altLang="zh-CN" sz="2400" b="1">
                          <a:sym typeface="+mn-ea"/>
                        </a:rPr>
                        <a:t>CRC</a:t>
                      </a:r>
                      <a:r>
                        <a:rPr lang="zh-CN" altLang="en-US" sz="2400" b="1">
                          <a:sym typeface="+mn-ea"/>
                        </a:rPr>
                        <a:t>信息</a:t>
                      </a:r>
                      <a:endParaRPr lang="zh-CN" altLang="en-US" sz="2400" b="1"/>
                    </a:p>
                  </a:txBody>
                  <a:tcPr/>
                </a:tc>
              </a:tr>
              <a:tr h="536575">
                <a:tc>
                  <a:txBody>
                    <a:bodyPr/>
                    <a:p>
                      <a:pPr algn="just">
                        <a:buNone/>
                      </a:pPr>
                      <a:r>
                        <a:rPr lang="en-US" altLang="zh-CN" sz="2400" b="1"/>
                        <a:t>hadoop fs </a:t>
                      </a:r>
                      <a:endParaRPr lang="en-US" altLang="zh-CN" sz="2400" b="1"/>
                    </a:p>
                    <a:p>
                      <a:pPr algn="just">
                        <a:buNone/>
                      </a:pPr>
                      <a:r>
                        <a:rPr lang="en-US" altLang="zh-CN" sz="2400" b="1"/>
                        <a:t>    -put&lt;localsrc&gt; &lt;dst&gt;</a:t>
                      </a:r>
                      <a:endParaRPr lang="en-US" altLang="zh-CN" sz="2400" b="1"/>
                    </a:p>
                  </a:txBody>
                  <a:tcPr/>
                </a:tc>
                <a:tc>
                  <a:txBody>
                    <a:bodyPr/>
                    <a:p>
                      <a:pPr algn="just">
                        <a:buNone/>
                      </a:pPr>
                      <a:r>
                        <a:rPr lang="zh-CN" altLang="en-US" sz="2400" b="1"/>
                        <a:t>从本地文件系统中复制</a:t>
                      </a:r>
                      <a:r>
                        <a:rPr lang="en-US" altLang="zh-CN" sz="2400" b="1"/>
                        <a:t>&lt;localsrc&gt;</a:t>
                      </a:r>
                      <a:r>
                        <a:rPr lang="zh-CN" altLang="en-US" sz="2400" b="1"/>
                        <a:t>指定的单个或多个源文件到</a:t>
                      </a:r>
                      <a:r>
                        <a:rPr lang="en-US" altLang="zh-CN" sz="2400" b="1"/>
                        <a:t>&lt;dst&gt;</a:t>
                      </a:r>
                      <a:r>
                        <a:rPr lang="zh-CN" altLang="en-US" sz="2400" b="1"/>
                        <a:t>指定的目标文件系统中</a:t>
                      </a:r>
                      <a:endParaRPr lang="zh-CN" altLang="en-US" sz="2400" b="1"/>
                    </a:p>
                  </a:txBody>
                  <a:tcPr/>
                </a:tc>
              </a:tr>
            </a:tbl>
          </a:graphicData>
        </a:graphic>
      </p:graphicFrame>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2465" name="标题 2"/>
          <p:cNvSpPr>
            <a:spLocks noGrp="1"/>
          </p:cNvSpPr>
          <p:nvPr>
            <p:ph type="title"/>
          </p:nvPr>
        </p:nvSpPr>
        <p:spPr/>
        <p:txBody>
          <a:bodyPr vert="horz" wrap="square" lIns="91440" tIns="45720" rIns="91440" bIns="45720" anchor="ctr" anchorCtr="0"/>
          <a:p>
            <a:r>
              <a:rPr lang="en-US" altLang="zh-CN" dirty="0"/>
              <a:t>3.7.1 HDFS</a:t>
            </a:r>
            <a:r>
              <a:rPr lang="zh-CN" altLang="en-US" dirty="0"/>
              <a:t>常用命令</a:t>
            </a:r>
            <a:endParaRPr lang="zh-CN" altLang="en-US" dirty="0"/>
          </a:p>
        </p:txBody>
      </p:sp>
      <p:graphicFrame>
        <p:nvGraphicFramePr>
          <p:cNvPr id="2" name="表格 1"/>
          <p:cNvGraphicFramePr/>
          <p:nvPr>
            <p:custDataLst>
              <p:tags r:id="rId1"/>
            </p:custDataLst>
          </p:nvPr>
        </p:nvGraphicFramePr>
        <p:xfrm>
          <a:off x="261938" y="1143000"/>
          <a:ext cx="8569960" cy="5095875"/>
        </p:xfrm>
        <a:graphic>
          <a:graphicData uri="http://schemas.openxmlformats.org/drawingml/2006/table">
            <a:tbl>
              <a:tblPr firstRow="1" bandRow="1">
                <a:tableStyleId>{5C22544A-7EE6-4342-B048-85BDC9FD1C3A}</a:tableStyleId>
              </a:tblPr>
              <a:tblGrid>
                <a:gridCol w="3548380"/>
                <a:gridCol w="5021580"/>
              </a:tblGrid>
              <a:tr h="536575">
                <a:tc>
                  <a:txBody>
                    <a:bodyPr/>
                    <a:p>
                      <a:pPr algn="ctr">
                        <a:buNone/>
                      </a:pP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命</a:t>
                      </a:r>
                      <a:r>
                        <a:rPr lang="en-US" altLang="zh-CN" sz="2400" b="1">
                          <a:solidFill>
                            <a:schemeClr val="accent2"/>
                          </a:solidFill>
                          <a:latin typeface="微软雅黑" panose="020B0503020204020204" charset="-122"/>
                          <a:ea typeface="微软雅黑" panose="020B0503020204020204" charset="-122"/>
                          <a:cs typeface="微软雅黑" panose="020B0503020204020204" charset="-122"/>
                        </a:rPr>
                        <a:t>    </a:t>
                      </a: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令</a:t>
                      </a:r>
                      <a:endParaRPr lang="zh-CN" altLang="en-US" sz="2400" b="1">
                        <a:solidFill>
                          <a:schemeClr val="accent2"/>
                        </a:solidFill>
                        <a:latin typeface="微软雅黑" panose="020B0503020204020204" charset="-122"/>
                        <a:ea typeface="微软雅黑" panose="020B0503020204020204" charset="-122"/>
                        <a:cs typeface="微软雅黑" panose="020B0503020204020204" charset="-122"/>
                      </a:endParaRPr>
                    </a:p>
                  </a:txBody>
                  <a:tcPr/>
                </a:tc>
                <a:tc>
                  <a:txBody>
                    <a:bodyPr/>
                    <a:p>
                      <a:pPr algn="ctr">
                        <a:buNone/>
                      </a:pP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说</a:t>
                      </a:r>
                      <a:r>
                        <a:rPr lang="en-US" altLang="zh-CN" sz="2400" b="1">
                          <a:solidFill>
                            <a:schemeClr val="accent2"/>
                          </a:solidFill>
                          <a:latin typeface="微软雅黑" panose="020B0503020204020204" charset="-122"/>
                          <a:ea typeface="微软雅黑" panose="020B0503020204020204" charset="-122"/>
                          <a:cs typeface="微软雅黑" panose="020B0503020204020204" charset="-122"/>
                        </a:rPr>
                        <a:t>    </a:t>
                      </a:r>
                      <a:r>
                        <a:rPr lang="zh-CN" altLang="en-US" sz="2400" b="1">
                          <a:solidFill>
                            <a:schemeClr val="accent2"/>
                          </a:solidFill>
                          <a:latin typeface="微软雅黑" panose="020B0503020204020204" charset="-122"/>
                          <a:ea typeface="微软雅黑" panose="020B0503020204020204" charset="-122"/>
                          <a:cs typeface="微软雅黑" panose="020B0503020204020204" charset="-122"/>
                        </a:rPr>
                        <a:t>明</a:t>
                      </a:r>
                      <a:endParaRPr lang="zh-CN" altLang="en-US" sz="2400" b="1">
                        <a:solidFill>
                          <a:schemeClr val="accent2"/>
                        </a:solidFill>
                        <a:latin typeface="微软雅黑" panose="020B0503020204020204" charset="-122"/>
                        <a:ea typeface="微软雅黑" panose="020B0503020204020204" charset="-122"/>
                        <a:cs typeface="微软雅黑" panose="020B0503020204020204" charset="-122"/>
                      </a:endParaRPr>
                    </a:p>
                  </a:txBody>
                  <a:tcPr/>
                </a:tc>
              </a:tr>
              <a:tr h="536575">
                <a:tc>
                  <a:txBody>
                    <a:bodyPr/>
                    <a:p>
                      <a:pPr algn="just">
                        <a:buNone/>
                      </a:pPr>
                      <a:r>
                        <a:rPr lang="en-US" altLang="zh-CN" sz="2400" b="1"/>
                        <a:t>hadoop fs -mv&lt;src&gt; &lt;dst&gt;</a:t>
                      </a:r>
                      <a:endParaRPr lang="en-US" altLang="zh-CN" sz="2400" b="1"/>
                    </a:p>
                  </a:txBody>
                  <a:tcPr/>
                </a:tc>
                <a:tc>
                  <a:txBody>
                    <a:bodyPr/>
                    <a:p>
                      <a:pPr algn="just">
                        <a:buNone/>
                      </a:pPr>
                      <a:r>
                        <a:rPr lang="zh-CN" altLang="en-US" sz="2400" b="1"/>
                        <a:t>将文件从源路径</a:t>
                      </a:r>
                      <a:r>
                        <a:rPr lang="en-US" altLang="zh-CN" sz="2400" b="1"/>
                        <a:t>&lt;src &gt;</a:t>
                      </a:r>
                      <a:r>
                        <a:rPr lang="zh-CN" altLang="en-US" sz="2400" b="1"/>
                        <a:t>移动到目标路径</a:t>
                      </a:r>
                      <a:r>
                        <a:rPr lang="en-US" altLang="zh-CN" sz="2400" b="1"/>
                        <a:t>&lt;dst&gt;</a:t>
                      </a:r>
                      <a:endParaRPr lang="en-US" altLang="zh-CN" sz="2400" b="1"/>
                    </a:p>
                  </a:txBody>
                  <a:tcPr/>
                </a:tc>
              </a:tr>
              <a:tr h="536575">
                <a:tc>
                  <a:txBody>
                    <a:bodyPr/>
                    <a:p>
                      <a:pPr algn="just">
                        <a:buNone/>
                      </a:pPr>
                      <a:r>
                        <a:rPr lang="en-US" altLang="zh-CN" sz="2400" b="1"/>
                        <a:t>hadoop fs -rm &lt;path&gt;</a:t>
                      </a:r>
                      <a:endParaRPr lang="en-US" altLang="zh-CN" sz="2400" b="1"/>
                    </a:p>
                  </a:txBody>
                  <a:tcPr/>
                </a:tc>
                <a:tc>
                  <a:txBody>
                    <a:bodyPr/>
                    <a:p>
                      <a:pPr algn="just">
                        <a:buNone/>
                      </a:pPr>
                      <a:r>
                        <a:rPr lang="zh-CN" altLang="en-US" sz="2400" b="1"/>
                        <a:t>删除</a:t>
                      </a:r>
                      <a:r>
                        <a:rPr lang="en-US" altLang="zh-CN" sz="2400" b="1"/>
                        <a:t>&lt;path&gt;</a:t>
                      </a:r>
                      <a:r>
                        <a:rPr lang="zh-CN" altLang="en-US" sz="2400" b="1"/>
                        <a:t>指定的文件</a:t>
                      </a:r>
                      <a:endParaRPr lang="zh-CN" altLang="en-US" sz="2400" b="1"/>
                    </a:p>
                  </a:txBody>
                  <a:tcPr/>
                </a:tc>
              </a:tr>
              <a:tr h="504190">
                <a:tc>
                  <a:txBody>
                    <a:bodyPr/>
                    <a:p>
                      <a:pPr algn="just">
                        <a:buNone/>
                      </a:pPr>
                      <a:r>
                        <a:rPr lang="en-US" altLang="zh-CN" sz="2400" b="1">
                          <a:sym typeface="+mn-ea"/>
                        </a:rPr>
                        <a:t>hadoop fs -rm -r&lt;path&gt;</a:t>
                      </a:r>
                      <a:endParaRPr lang="en-US" altLang="zh-CN" sz="2400" b="1"/>
                    </a:p>
                    <a:p>
                      <a:pPr algn="just">
                        <a:buNone/>
                      </a:pPr>
                      <a:endParaRPr lang="en-US" altLang="zh-CN" sz="2400" b="1"/>
                    </a:p>
                  </a:txBody>
                  <a:tcPr/>
                </a:tc>
                <a:tc>
                  <a:txBody>
                    <a:bodyPr/>
                    <a:p>
                      <a:pPr algn="just">
                        <a:buNone/>
                      </a:pPr>
                      <a:r>
                        <a:rPr lang="zh-CN" altLang="en-US" sz="2400" b="1">
                          <a:sym typeface="+mn-ea"/>
                        </a:rPr>
                        <a:t>删除</a:t>
                      </a:r>
                      <a:r>
                        <a:rPr lang="en-US" altLang="zh-CN" sz="2400" b="1">
                          <a:sym typeface="+mn-ea"/>
                        </a:rPr>
                        <a:t>&lt;path&gt;</a:t>
                      </a:r>
                      <a:r>
                        <a:rPr lang="zh-CN" altLang="en-US" sz="2400" b="1">
                          <a:sym typeface="+mn-ea"/>
                        </a:rPr>
                        <a:t>指定的文件夹及其下的所有文件，</a:t>
                      </a:r>
                      <a:r>
                        <a:rPr lang="en-US" altLang="zh-CN" sz="2400" b="1">
                          <a:sym typeface="+mn-ea"/>
                        </a:rPr>
                        <a:t>-r</a:t>
                      </a:r>
                      <a:r>
                        <a:rPr lang="zh-CN" altLang="en-US" sz="2400" b="1">
                          <a:sym typeface="+mn-ea"/>
                        </a:rPr>
                        <a:t>选项表示递归删除子目录</a:t>
                      </a:r>
                      <a:endParaRPr lang="zh-CN" altLang="en-US" sz="2400" b="1">
                        <a:sym typeface="+mn-ea"/>
                      </a:endParaRPr>
                    </a:p>
                  </a:txBody>
                  <a:tcPr/>
                </a:tc>
              </a:tr>
              <a:tr h="536575">
                <a:tc>
                  <a:txBody>
                    <a:bodyPr/>
                    <a:p>
                      <a:pPr algn="just">
                        <a:buNone/>
                      </a:pPr>
                      <a:r>
                        <a:rPr lang="en-US" altLang="zh-CN" sz="2400" b="1"/>
                        <a:t>hadoop fs -setrep [-R] &lt;path&gt;</a:t>
                      </a:r>
                      <a:endParaRPr lang="en-US" altLang="zh-CN" sz="2400" b="1"/>
                    </a:p>
                  </a:txBody>
                  <a:tcPr/>
                </a:tc>
                <a:tc>
                  <a:txBody>
                    <a:bodyPr/>
                    <a:p>
                      <a:pPr algn="just">
                        <a:buNone/>
                      </a:pPr>
                      <a:r>
                        <a:rPr lang="zh-CN" altLang="en-US" sz="2400" b="1"/>
                        <a:t>改变</a:t>
                      </a:r>
                      <a:r>
                        <a:rPr lang="en-US" sz="2400" b="1"/>
                        <a:t>&lt;path&gt;</a:t>
                      </a:r>
                      <a:r>
                        <a:rPr lang="zh-CN" altLang="en-US" sz="2400" b="1"/>
                        <a:t>指定的文件的副本系数，</a:t>
                      </a:r>
                      <a:r>
                        <a:rPr lang="en-US" altLang="zh-CN" sz="2400" b="1"/>
                        <a:t>-R</a:t>
                      </a:r>
                      <a:r>
                        <a:rPr lang="zh-CN" altLang="en-US" sz="2400" b="1"/>
                        <a:t>选项用于递归改变目录下所有文件的副本系数</a:t>
                      </a:r>
                      <a:endParaRPr lang="zh-CN" altLang="en-US" sz="2400" b="1"/>
                    </a:p>
                  </a:txBody>
                  <a:tcPr/>
                </a:tc>
              </a:tr>
              <a:tr h="536575">
                <a:tc>
                  <a:txBody>
                    <a:bodyPr/>
                    <a:p>
                      <a:pPr algn="just">
                        <a:buNone/>
                      </a:pPr>
                      <a:r>
                        <a:rPr lang="en-US" altLang="zh-CN" sz="2400" b="1"/>
                        <a:t>hadoop fs -text &lt;path&gt;</a:t>
                      </a:r>
                      <a:endParaRPr lang="en-US" altLang="zh-CN" sz="2400" b="1"/>
                    </a:p>
                  </a:txBody>
                  <a:tcPr/>
                </a:tc>
                <a:tc>
                  <a:txBody>
                    <a:bodyPr/>
                    <a:p>
                      <a:pPr algn="just">
                        <a:buNone/>
                      </a:pPr>
                      <a:r>
                        <a:rPr lang="zh-CN" altLang="en-US" sz="2400" b="1"/>
                        <a:t>将</a:t>
                      </a:r>
                      <a:r>
                        <a:rPr lang="en-US" altLang="zh-CN" sz="2400" b="1"/>
                        <a:t>&lt;path&gt;</a:t>
                      </a:r>
                      <a:r>
                        <a:rPr lang="zh-CN" altLang="en-US" sz="2400" b="1"/>
                        <a:t>指定文件输出为文本格式，可</a:t>
                      </a:r>
                      <a:r>
                        <a:rPr lang="en-US" altLang="zh-CN" sz="2400" b="1"/>
                        <a:t>zip</a:t>
                      </a:r>
                      <a:r>
                        <a:rPr lang="zh-CN" altLang="en-US" sz="2400" b="1"/>
                        <a:t>和</a:t>
                      </a:r>
                      <a:r>
                        <a:rPr lang="en-US" altLang="zh-CN" sz="2400" b="1"/>
                        <a:t>TextRecordInputstream</a:t>
                      </a:r>
                      <a:endParaRPr lang="en-US" altLang="zh-CN" sz="2400" b="1"/>
                    </a:p>
                  </a:txBody>
                  <a:tcPr/>
                </a:tc>
              </a:tr>
            </a:tbl>
          </a:graphicData>
        </a:graphic>
      </p:graphicFrame>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3489" name="标题 2"/>
          <p:cNvSpPr>
            <a:spLocks noGrp="1"/>
          </p:cNvSpPr>
          <p:nvPr>
            <p:ph type="title"/>
          </p:nvPr>
        </p:nvSpPr>
        <p:spPr/>
        <p:txBody>
          <a:bodyPr vert="horz" wrap="square" lIns="91440" tIns="45720" rIns="91440" bIns="45720" anchor="ctr" anchorCtr="0"/>
          <a:p>
            <a:r>
              <a:rPr lang="en-US" altLang="zh-CN" dirty="0"/>
              <a:t>3.7.1	 HDFS</a:t>
            </a:r>
            <a:r>
              <a:rPr lang="zh-CN" altLang="en-US" dirty="0"/>
              <a:t>常用命令</a:t>
            </a:r>
            <a:endParaRPr lang="zh-CN" altLang="en-US" dirty="0"/>
          </a:p>
        </p:txBody>
      </p:sp>
      <p:sp>
        <p:nvSpPr>
          <p:cNvPr id="63490" name="Rectangle 5"/>
          <p:cNvSpPr/>
          <p:nvPr/>
        </p:nvSpPr>
        <p:spPr>
          <a:xfrm>
            <a:off x="0" y="3249613"/>
            <a:ext cx="8991600" cy="496887"/>
          </a:xfrm>
          <a:prstGeom prst="rect">
            <a:avLst/>
          </a:prstGeom>
          <a:noFill/>
          <a:ln w="9525">
            <a:noFill/>
          </a:ln>
        </p:spPr>
        <p:txBody>
          <a:bodyPr anchor="ctr" anchorCtr="0">
            <a:spAutoFit/>
          </a:bodyPr>
          <a:p>
            <a:pPr indent="266700" eaLnBrk="0" hangingPunct="0">
              <a:lnSpc>
                <a:spcPct val="150000"/>
              </a:lnSpc>
              <a:buFontTx/>
            </a:pPr>
            <a:endParaRPr lang="zh-CN" altLang="zh-CN" sz="2000" dirty="0">
              <a:latin typeface="Arial" panose="020B0604020202020204" pitchFamily="34" charset="0"/>
              <a:ea typeface="宋体" panose="02010600030101010101" pitchFamily="2" charset="-122"/>
            </a:endParaRPr>
          </a:p>
        </p:txBody>
      </p:sp>
      <p:sp>
        <p:nvSpPr>
          <p:cNvPr id="41987" name="矩形 1"/>
          <p:cNvSpPr/>
          <p:nvPr/>
        </p:nvSpPr>
        <p:spPr>
          <a:xfrm>
            <a:off x="381000" y="1184275"/>
            <a:ext cx="8547100" cy="2848610"/>
          </a:xfrm>
          <a:prstGeom prst="rect">
            <a:avLst/>
          </a:prstGeom>
          <a:noFill/>
          <a:ln w="9525">
            <a:noFill/>
          </a:ln>
        </p:spPr>
        <p:txBody>
          <a:bodyPr wrap="square" anchor="t">
            <a:spAutoFit/>
          </a:bodyPr>
          <a:p>
            <a:pPr algn="just" fontAlgn="base">
              <a:lnSpc>
                <a:spcPct val="160000"/>
              </a:lnSpc>
              <a:buFontTx/>
            </a:pPr>
            <a:r>
              <a:rPr lang="zh-CN" altLang="en-US" sz="2800" b="1" strike="noStrike" noProof="1" dirty="0">
                <a:solidFill>
                  <a:srgbClr val="FF0000"/>
                </a:solidFill>
                <a:latin typeface="微软雅黑" panose="020B0503020204020204" charset="-122"/>
                <a:ea typeface="微软雅黑" panose="020B0503020204020204" charset="-122"/>
                <a:cs typeface="Times New Roman" panose="02020603050405020304" pitchFamily="18" charset="0"/>
              </a:rPr>
              <a:t>实例：</a:t>
            </a:r>
            <a:endParaRPr lang="zh-CN" altLang="en-US" sz="2800" b="1" strike="noStrike" noProof="1" dirty="0">
              <a:solidFill>
                <a:schemeClr val="accent2"/>
              </a:solidFill>
              <a:latin typeface="黑体" panose="02010609060101010101" pitchFamily="49" charset="-122"/>
              <a:ea typeface="黑体" panose="02010609060101010101" pitchFamily="49" charset="-122"/>
              <a:cs typeface="Times New Roman" panose="02020603050405020304" pitchFamily="18" charset="0"/>
            </a:endParaRPr>
          </a:p>
          <a:p>
            <a:pPr marL="457200" indent="-457200" algn="just" fontAlgn="base">
              <a:lnSpc>
                <a:spcPct val="160000"/>
              </a:lnSpc>
              <a:buFont typeface="Wingdings" panose="05000000000000000000" charset="0"/>
              <a:buChar char="l"/>
            </a:pPr>
            <a:r>
              <a:rPr lang="en-US"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hadoop fs -ls &lt;path&gt;:</a:t>
            </a:r>
            <a:r>
              <a:rPr lang="zh-CN"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显示</a:t>
            </a:r>
            <a:r>
              <a:rPr lang="en-US"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&lt;path&gt;</a:t>
            </a:r>
            <a:r>
              <a:rPr lang="zh-CN"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指定的文件的详细信息。</a:t>
            </a:r>
            <a:endParaRPr lang="zh-CN"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endParaRPr>
          </a:p>
          <a:p>
            <a:pPr marL="457200" indent="-457200" algn="just" fontAlgn="base">
              <a:lnSpc>
                <a:spcPct val="160000"/>
              </a:lnSpc>
              <a:buFont typeface="Wingdings" panose="05000000000000000000" charset="0"/>
              <a:buChar char="l"/>
            </a:pPr>
            <a:r>
              <a:rPr lang="en-US"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hadoop fs -mkdir &lt;path&gt;:</a:t>
            </a:r>
            <a:r>
              <a:rPr lang="zh-CN"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创建</a:t>
            </a:r>
            <a:r>
              <a:rPr lang="en-US"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&lt;path&gt;</a:t>
            </a:r>
            <a:r>
              <a:rPr lang="zh-CN"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rPr>
              <a:t>指定的文件夹。</a:t>
            </a:r>
            <a:endParaRPr lang="zh-CN" altLang="zh-CN" sz="2800" b="1" strike="noStrike" noProof="1"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63492" name="Picture 3"/>
          <p:cNvPicPr>
            <a:picLocks noChangeAspect="1"/>
          </p:cNvPicPr>
          <p:nvPr/>
        </p:nvPicPr>
        <p:blipFill>
          <a:blip r:embed="rId1"/>
          <a:stretch>
            <a:fillRect/>
          </a:stretch>
        </p:blipFill>
        <p:spPr>
          <a:xfrm>
            <a:off x="392113" y="4200525"/>
            <a:ext cx="8535987" cy="2141538"/>
          </a:xfrm>
          <a:prstGeom prst="rect">
            <a:avLst/>
          </a:prstGeom>
          <a:noFill/>
          <a:ln w="9525">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5537" name="标题 2"/>
          <p:cNvSpPr>
            <a:spLocks noGrp="1"/>
          </p:cNvSpPr>
          <p:nvPr>
            <p:ph type="title"/>
          </p:nvPr>
        </p:nvSpPr>
        <p:spPr/>
        <p:txBody>
          <a:bodyPr vert="horz" wrap="square" lIns="91440" tIns="45720" rIns="91440" bIns="45720" anchor="ctr" anchorCtr="0"/>
          <a:p>
            <a:r>
              <a:rPr lang="en-US" altLang="zh-CN" dirty="0"/>
              <a:t>3.7.1 HDFS</a:t>
            </a:r>
            <a:r>
              <a:rPr lang="zh-CN" altLang="en-US" dirty="0"/>
              <a:t>常用命令</a:t>
            </a:r>
            <a:endParaRPr lang="zh-CN" altLang="en-US" dirty="0"/>
          </a:p>
        </p:txBody>
      </p:sp>
      <p:sp>
        <p:nvSpPr>
          <p:cNvPr id="65538" name="Rectangle 5"/>
          <p:cNvSpPr/>
          <p:nvPr/>
        </p:nvSpPr>
        <p:spPr>
          <a:xfrm>
            <a:off x="0" y="3249613"/>
            <a:ext cx="8991600" cy="496887"/>
          </a:xfrm>
          <a:prstGeom prst="rect">
            <a:avLst/>
          </a:prstGeom>
          <a:noFill/>
          <a:ln w="9525">
            <a:noFill/>
          </a:ln>
        </p:spPr>
        <p:txBody>
          <a:bodyPr anchor="ctr" anchorCtr="0">
            <a:spAutoFit/>
          </a:bodyPr>
          <a:p>
            <a:pPr indent="266700" eaLnBrk="0" hangingPunct="0">
              <a:lnSpc>
                <a:spcPct val="150000"/>
              </a:lnSpc>
              <a:buFontTx/>
            </a:pPr>
            <a:endParaRPr lang="zh-CN" altLang="zh-CN" sz="2000" dirty="0">
              <a:latin typeface="Arial" panose="020B0604020202020204" pitchFamily="34" charset="0"/>
              <a:ea typeface="宋体" panose="02010600030101010101" pitchFamily="2" charset="-122"/>
            </a:endParaRPr>
          </a:p>
        </p:txBody>
      </p:sp>
      <p:sp>
        <p:nvSpPr>
          <p:cNvPr id="44035" name="矩形 1"/>
          <p:cNvSpPr/>
          <p:nvPr/>
        </p:nvSpPr>
        <p:spPr>
          <a:xfrm>
            <a:off x="228600" y="1141413"/>
            <a:ext cx="8610600" cy="4485005"/>
          </a:xfrm>
          <a:prstGeom prst="rect">
            <a:avLst/>
          </a:prstGeom>
          <a:noFill/>
          <a:ln w="9525">
            <a:noFill/>
          </a:ln>
        </p:spPr>
        <p:txBody>
          <a:bodyPr anchor="t">
            <a:spAutoFit/>
          </a:bodyPr>
          <a:p>
            <a:pPr algn="just" fontAlgn="base">
              <a:lnSpc>
                <a:spcPct val="170000"/>
              </a:lnSpc>
              <a:buFontTx/>
            </a:pPr>
            <a:r>
              <a:rPr lang="zh-CN" altLang="en-US" sz="2800" b="1" strike="noStrike" noProof="1" dirty="0">
                <a:solidFill>
                  <a:srgbClr val="FF0000"/>
                </a:solidFill>
                <a:latin typeface="微软雅黑" panose="020B0503020204020204" charset="-122"/>
                <a:ea typeface="微软雅黑" panose="020B0503020204020204" charset="-122"/>
                <a:cs typeface="+mn-cs"/>
              </a:rPr>
              <a:t>实例：</a:t>
            </a:r>
            <a:endParaRPr lang="zh-CN" altLang="en-US" sz="2800" b="1" strike="noStrike" noProof="1" dirty="0">
              <a:solidFill>
                <a:schemeClr val="accent2"/>
              </a:solidFill>
              <a:latin typeface="黑体" panose="02010609060101010101" pitchFamily="49" charset="-122"/>
              <a:ea typeface="黑体" panose="02010609060101010101" pitchFamily="49" charset="-122"/>
            </a:endParaRPr>
          </a:p>
          <a:p>
            <a:pPr marL="457200" indent="-457200" algn="just" fontAlgn="base">
              <a:lnSpc>
                <a:spcPct val="170000"/>
              </a:lnSpc>
              <a:buFont typeface="Wingdings" panose="05000000000000000000" charset="0"/>
              <a:buChar char="l"/>
            </a:pPr>
            <a:r>
              <a:rPr lang="zh-CN" altLang="zh-CN" sz="2800" b="1" strike="noStrike" noProof="1" dirty="0">
                <a:latin typeface="Arial" panose="020B0604020202020204" pitchFamily="34" charset="0"/>
                <a:ea typeface="宋体" panose="02010600030101010101" pitchFamily="2" charset="-122"/>
                <a:cs typeface="+mn-cs"/>
              </a:rPr>
              <a:t>hadoop fs -cat &lt;path&gt;:</a:t>
            </a:r>
            <a:r>
              <a:rPr lang="zh-CN" altLang="en-US" sz="2800" b="1" strike="noStrike" noProof="1" dirty="0">
                <a:latin typeface="Arial" panose="020B0604020202020204" pitchFamily="34" charset="0"/>
                <a:ea typeface="宋体" panose="02010600030101010101" pitchFamily="2" charset="-122"/>
                <a:cs typeface="+mn-cs"/>
              </a:rPr>
              <a:t>将</a:t>
            </a:r>
            <a:r>
              <a:rPr lang="zh-CN" altLang="zh-CN" sz="2800" b="1" strike="noStrike" noProof="1" dirty="0">
                <a:latin typeface="Arial" panose="020B0604020202020204" pitchFamily="34" charset="0"/>
                <a:ea typeface="宋体" panose="02010600030101010101" pitchFamily="2" charset="-122"/>
                <a:cs typeface="+mn-cs"/>
              </a:rPr>
              <a:t>&lt;path&gt;</a:t>
            </a:r>
            <a:r>
              <a:rPr lang="zh-CN" altLang="en-US" sz="2800" b="1" strike="noStrike" noProof="1" dirty="0">
                <a:latin typeface="Arial" panose="020B0604020202020204" pitchFamily="34" charset="0"/>
                <a:ea typeface="宋体" panose="02010600030101010101" pitchFamily="2" charset="-122"/>
                <a:cs typeface="+mn-cs"/>
              </a:rPr>
              <a:t>指定的文件的内容输出到标准输出（</a:t>
            </a:r>
            <a:r>
              <a:rPr lang="zh-CN" altLang="zh-CN" sz="2800" b="1" strike="noStrike" noProof="1" dirty="0">
                <a:latin typeface="Arial" panose="020B0604020202020204" pitchFamily="34" charset="0"/>
                <a:ea typeface="宋体" panose="02010600030101010101" pitchFamily="2" charset="-122"/>
                <a:cs typeface="+mn-cs"/>
              </a:rPr>
              <a:t>stdout</a:t>
            </a:r>
            <a:r>
              <a:rPr lang="zh-CN" altLang="en-US" sz="2800" b="1" strike="noStrike" noProof="1" dirty="0">
                <a:latin typeface="Arial" panose="020B0604020202020204" pitchFamily="34" charset="0"/>
                <a:ea typeface="宋体" panose="02010600030101010101" pitchFamily="2" charset="-122"/>
                <a:cs typeface="+mn-cs"/>
              </a:rPr>
              <a:t>）。</a:t>
            </a:r>
            <a:endParaRPr lang="zh-CN" altLang="zh-CN" sz="2800" b="1" strike="noStrike" noProof="1" dirty="0">
              <a:latin typeface="Arial" panose="020B0604020202020204" pitchFamily="34" charset="0"/>
              <a:ea typeface="宋体" panose="02010600030101010101" pitchFamily="2" charset="-122"/>
            </a:endParaRPr>
          </a:p>
          <a:p>
            <a:pPr marL="457200" indent="-457200" algn="just" fontAlgn="base">
              <a:lnSpc>
                <a:spcPct val="170000"/>
              </a:lnSpc>
              <a:buFont typeface="Wingdings" panose="05000000000000000000" charset="0"/>
              <a:buChar char="l"/>
            </a:pPr>
            <a:r>
              <a:rPr lang="zh-CN" altLang="zh-CN" sz="2800" b="1" strike="noStrike" noProof="1" dirty="0">
                <a:latin typeface="Arial" panose="020B0604020202020204" pitchFamily="34" charset="0"/>
                <a:ea typeface="宋体" panose="02010600030101010101" pitchFamily="2" charset="-122"/>
                <a:cs typeface="+mn-cs"/>
              </a:rPr>
              <a:t>hadoop fs -copyFromLocal &lt;localsrc&gt; &lt;dst&gt;:</a:t>
            </a:r>
            <a:r>
              <a:rPr lang="zh-CN" altLang="en-US" sz="2800" b="1" strike="noStrike" noProof="1" dirty="0">
                <a:latin typeface="Arial" panose="020B0604020202020204" pitchFamily="34" charset="0"/>
                <a:ea typeface="宋体" panose="02010600030101010101" pitchFamily="2" charset="-122"/>
                <a:cs typeface="+mn-cs"/>
              </a:rPr>
              <a:t>将本地源文件</a:t>
            </a:r>
            <a:r>
              <a:rPr lang="zh-CN" altLang="zh-CN" sz="2800" b="1" strike="noStrike" noProof="1" dirty="0">
                <a:latin typeface="Arial" panose="020B0604020202020204" pitchFamily="34" charset="0"/>
                <a:ea typeface="宋体" panose="02010600030101010101" pitchFamily="2" charset="-122"/>
                <a:cs typeface="+mn-cs"/>
              </a:rPr>
              <a:t>&lt;localsrc&gt;</a:t>
            </a:r>
            <a:r>
              <a:rPr lang="zh-CN" altLang="en-US" sz="2800" b="1" strike="noStrike" noProof="1" dirty="0">
                <a:latin typeface="Arial" panose="020B0604020202020204" pitchFamily="34" charset="0"/>
                <a:ea typeface="宋体" panose="02010600030101010101" pitchFamily="2" charset="-122"/>
                <a:cs typeface="+mn-cs"/>
              </a:rPr>
              <a:t>复制到路径</a:t>
            </a:r>
            <a:r>
              <a:rPr lang="zh-CN" altLang="zh-CN" sz="2800" b="1" strike="noStrike" noProof="1" dirty="0">
                <a:latin typeface="Arial" panose="020B0604020202020204" pitchFamily="34" charset="0"/>
                <a:ea typeface="宋体" panose="02010600030101010101" pitchFamily="2" charset="-122"/>
                <a:cs typeface="+mn-cs"/>
              </a:rPr>
              <a:t>&lt;dst&gt;</a:t>
            </a:r>
            <a:r>
              <a:rPr lang="zh-CN" altLang="en-US" sz="2800" b="1" strike="noStrike" noProof="1" dirty="0">
                <a:latin typeface="Arial" panose="020B0604020202020204" pitchFamily="34" charset="0"/>
                <a:ea typeface="宋体" panose="02010600030101010101" pitchFamily="2" charset="-122"/>
                <a:cs typeface="+mn-cs"/>
              </a:rPr>
              <a:t>指定的文件或文件夹中。</a:t>
            </a:r>
            <a:endParaRPr lang="zh-CN" altLang="en-US" sz="2800" b="1" strike="noStrike" noProof="1" dirty="0">
              <a:latin typeface="Arial" panose="020B0604020202020204" pitchFamily="34" charset="0"/>
              <a:ea typeface="宋体" panose="02010600030101010101" pitchFamily="2" charset="-122"/>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7585" name="标题 2"/>
          <p:cNvSpPr>
            <a:spLocks noGrp="1"/>
          </p:cNvSpPr>
          <p:nvPr>
            <p:ph type="title"/>
          </p:nvPr>
        </p:nvSpPr>
        <p:spPr/>
        <p:txBody>
          <a:bodyPr vert="horz" wrap="square" lIns="91440" tIns="45720" rIns="91440" bIns="45720" anchor="ctr" anchorCtr="0"/>
          <a:p>
            <a:r>
              <a:rPr lang="en-US" altLang="zh-CN" dirty="0"/>
              <a:t>3.7.1 HDFS</a:t>
            </a:r>
            <a:r>
              <a:rPr lang="zh-CN" altLang="en-US" dirty="0"/>
              <a:t>常用命令</a:t>
            </a:r>
            <a:endParaRPr lang="zh-CN" altLang="en-US" dirty="0"/>
          </a:p>
        </p:txBody>
      </p:sp>
      <p:sp>
        <p:nvSpPr>
          <p:cNvPr id="67586" name="Rectangle 5"/>
          <p:cNvSpPr/>
          <p:nvPr/>
        </p:nvSpPr>
        <p:spPr>
          <a:xfrm>
            <a:off x="0" y="3249613"/>
            <a:ext cx="8991600" cy="496887"/>
          </a:xfrm>
          <a:prstGeom prst="rect">
            <a:avLst/>
          </a:prstGeom>
          <a:noFill/>
          <a:ln w="9525">
            <a:noFill/>
          </a:ln>
        </p:spPr>
        <p:txBody>
          <a:bodyPr anchor="ctr" anchorCtr="0">
            <a:spAutoFit/>
          </a:bodyPr>
          <a:p>
            <a:pPr indent="266700" eaLnBrk="0" hangingPunct="0">
              <a:lnSpc>
                <a:spcPct val="150000"/>
              </a:lnSpc>
              <a:buFontTx/>
            </a:pPr>
            <a:endParaRPr lang="zh-CN" altLang="zh-CN" sz="2000" dirty="0">
              <a:latin typeface="Arial" panose="020B0604020202020204" pitchFamily="34" charset="0"/>
              <a:ea typeface="宋体" panose="02010600030101010101" pitchFamily="2" charset="-122"/>
            </a:endParaRPr>
          </a:p>
        </p:txBody>
      </p:sp>
      <p:pic>
        <p:nvPicPr>
          <p:cNvPr id="67587" name="Picture 4"/>
          <p:cNvPicPr>
            <a:picLocks noChangeAspect="1"/>
          </p:cNvPicPr>
          <p:nvPr/>
        </p:nvPicPr>
        <p:blipFill>
          <a:blip r:embed="rId1"/>
          <a:stretch>
            <a:fillRect/>
          </a:stretch>
        </p:blipFill>
        <p:spPr>
          <a:xfrm>
            <a:off x="228600" y="1381125"/>
            <a:ext cx="8763000" cy="4570413"/>
          </a:xfrm>
          <a:prstGeom prst="rect">
            <a:avLst/>
          </a:prstGeom>
          <a:noFill/>
          <a:ln w="9525">
            <a:noFill/>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9633" name="标题 2"/>
          <p:cNvSpPr>
            <a:spLocks noGrp="1"/>
          </p:cNvSpPr>
          <p:nvPr>
            <p:ph type="title"/>
          </p:nvPr>
        </p:nvSpPr>
        <p:spPr/>
        <p:txBody>
          <a:bodyPr vert="horz" wrap="square" lIns="91440" tIns="45720" rIns="91440" bIns="45720" anchor="ctr" anchorCtr="0"/>
          <a:p>
            <a:r>
              <a:rPr lang="en-US" altLang="zh-CN" dirty="0"/>
              <a:t>3.7.2	 HDFS</a:t>
            </a:r>
            <a:r>
              <a:rPr lang="zh-CN" altLang="en-US" dirty="0"/>
              <a:t>的</a:t>
            </a:r>
            <a:r>
              <a:rPr lang="en-US" altLang="zh-CN" dirty="0"/>
              <a:t>Web</a:t>
            </a:r>
            <a:r>
              <a:rPr lang="zh-CN" altLang="en-US" dirty="0"/>
              <a:t>界面</a:t>
            </a:r>
            <a:endParaRPr lang="zh-CN" altLang="en-US" dirty="0"/>
          </a:p>
        </p:txBody>
      </p:sp>
      <p:sp>
        <p:nvSpPr>
          <p:cNvPr id="69634" name="矩形 1"/>
          <p:cNvSpPr/>
          <p:nvPr/>
        </p:nvSpPr>
        <p:spPr>
          <a:xfrm>
            <a:off x="152400" y="1068388"/>
            <a:ext cx="8686800" cy="1123950"/>
          </a:xfrm>
          <a:prstGeom prst="rect">
            <a:avLst/>
          </a:prstGeom>
          <a:noFill/>
          <a:ln w="9525">
            <a:noFill/>
          </a:ln>
        </p:spPr>
        <p:txBody>
          <a:bodyPr anchor="t" anchorCtr="0">
            <a:spAutoFit/>
          </a:bodyPr>
          <a:p>
            <a:pPr algn="just">
              <a:lnSpc>
                <a:spcPct val="120000"/>
              </a:lnSpc>
              <a:buFontTx/>
            </a:pPr>
            <a:r>
              <a:rPr lang="zh-CN" altLang="en-US" sz="2800" b="1" dirty="0">
                <a:latin typeface="Times New Roman" panose="02020603050405020304" pitchFamily="18" charset="0"/>
                <a:ea typeface="宋体" panose="02010600030101010101" pitchFamily="2" charset="-122"/>
              </a:rPr>
              <a:t>在配置好</a:t>
            </a:r>
            <a:r>
              <a:rPr lang="zh-CN" altLang="zh-CN" sz="2800" b="1" dirty="0">
                <a:latin typeface="Times New Roman" panose="02020603050405020304" pitchFamily="18" charset="0"/>
                <a:ea typeface="宋体" panose="02010600030101010101" pitchFamily="2" charset="-122"/>
              </a:rPr>
              <a:t>Hadoop</a:t>
            </a:r>
            <a:r>
              <a:rPr lang="zh-CN" altLang="en-US" sz="2800" b="1" dirty="0">
                <a:latin typeface="Times New Roman" panose="02020603050405020304" pitchFamily="18" charset="0"/>
                <a:ea typeface="宋体" panose="02010600030101010101" pitchFamily="2" charset="-122"/>
              </a:rPr>
              <a:t>集群之后，可以通过浏览器登录“</a:t>
            </a:r>
            <a:r>
              <a:rPr lang="zh-CN" altLang="zh-CN" sz="2800" b="1" dirty="0">
                <a:latin typeface="Times New Roman" panose="02020603050405020304" pitchFamily="18" charset="0"/>
                <a:ea typeface="宋体" panose="02010600030101010101" pitchFamily="2" charset="-122"/>
              </a:rPr>
              <a:t>http://[</a:t>
            </a:r>
            <a:r>
              <a:rPr lang="zh-CN" altLang="zh-CN" sz="2800" b="1" i="1" dirty="0">
                <a:latin typeface="Times New Roman" panose="02020603050405020304" pitchFamily="18" charset="0"/>
                <a:ea typeface="宋体" panose="02010600030101010101" pitchFamily="2" charset="-122"/>
              </a:rPr>
              <a:t>NameNodeIP</a:t>
            </a:r>
            <a:r>
              <a:rPr lang="zh-CN" altLang="zh-CN" sz="2800" b="1" dirty="0">
                <a:latin typeface="Times New Roman" panose="02020603050405020304" pitchFamily="18" charset="0"/>
                <a:ea typeface="宋体" panose="02010600030101010101" pitchFamily="2" charset="-122"/>
              </a:rPr>
              <a:t>]:50070”</a:t>
            </a:r>
            <a:r>
              <a:rPr lang="zh-CN" altLang="en-US" sz="2800" b="1" dirty="0">
                <a:latin typeface="Times New Roman" panose="02020603050405020304" pitchFamily="18" charset="0"/>
                <a:ea typeface="宋体" panose="02010600030101010101" pitchFamily="2" charset="-122"/>
              </a:rPr>
              <a:t>访问</a:t>
            </a:r>
            <a:r>
              <a:rPr lang="zh-CN" altLang="zh-CN" sz="2800" b="1" dirty="0">
                <a:latin typeface="Times New Roman" panose="02020603050405020304" pitchFamily="18" charset="0"/>
                <a:ea typeface="宋体" panose="02010600030101010101" pitchFamily="2" charset="-122"/>
              </a:rPr>
              <a:t>HDFS</a:t>
            </a:r>
            <a:r>
              <a:rPr lang="zh-CN" altLang="en-US" sz="2800" b="1" dirty="0">
                <a:latin typeface="Times New Roman" panose="02020603050405020304" pitchFamily="18" charset="0"/>
                <a:ea typeface="宋体" panose="02010600030101010101" pitchFamily="2" charset="-122"/>
              </a:rPr>
              <a:t>文件系统：</a:t>
            </a:r>
            <a:endParaRPr lang="zh-CN" altLang="en-US" sz="2800" b="1" dirty="0">
              <a:latin typeface="Times New Roman" panose="02020603050405020304" pitchFamily="18" charset="0"/>
              <a:ea typeface="宋体" panose="02010600030101010101" pitchFamily="2" charset="-122"/>
            </a:endParaRPr>
          </a:p>
        </p:txBody>
      </p:sp>
      <p:pic>
        <p:nvPicPr>
          <p:cNvPr id="69635" name="Picture 2"/>
          <p:cNvPicPr>
            <a:picLocks noChangeAspect="1"/>
          </p:cNvPicPr>
          <p:nvPr/>
        </p:nvPicPr>
        <p:blipFill>
          <a:blip r:embed="rId1"/>
          <a:stretch>
            <a:fillRect/>
          </a:stretch>
        </p:blipFill>
        <p:spPr>
          <a:xfrm>
            <a:off x="304800" y="2209800"/>
            <a:ext cx="4953000" cy="4225925"/>
          </a:xfrm>
          <a:prstGeom prst="rect">
            <a:avLst/>
          </a:prstGeom>
          <a:noFill/>
          <a:ln w="9525">
            <a:noFill/>
          </a:ln>
        </p:spPr>
      </p:pic>
      <p:sp>
        <p:nvSpPr>
          <p:cNvPr id="69636" name="矩形 2"/>
          <p:cNvSpPr/>
          <p:nvPr/>
        </p:nvSpPr>
        <p:spPr>
          <a:xfrm>
            <a:off x="152400" y="3249613"/>
            <a:ext cx="1524000" cy="247650"/>
          </a:xfrm>
          <a:prstGeom prst="rect">
            <a:avLst/>
          </a:prstGeom>
          <a:noFill/>
          <a:ln w="25400" cap="flat" cmpd="sng">
            <a:solidFill>
              <a:srgbClr val="C00000"/>
            </a:solidFill>
            <a:prstDash val="solid"/>
            <a:miter/>
            <a:headEnd type="none" w="med" len="med"/>
            <a:tailEnd type="none" w="med" len="med"/>
          </a:ln>
        </p:spPr>
        <p:txBody>
          <a:bodyPr anchor="ctr" anchorCtr="0"/>
          <a:p>
            <a:pPr algn="ctr">
              <a:buFontTx/>
            </a:pPr>
            <a:endParaRPr lang="zh-CN" altLang="zh-CN" dirty="0">
              <a:solidFill>
                <a:srgbClr val="FFFFFF"/>
              </a:solidFill>
              <a:latin typeface="Arial" panose="020B0604020202020204" pitchFamily="34" charset="0"/>
              <a:ea typeface="宋体" panose="02010600030101010101" pitchFamily="2" charset="-122"/>
            </a:endParaRPr>
          </a:p>
        </p:txBody>
      </p:sp>
      <p:pic>
        <p:nvPicPr>
          <p:cNvPr id="69637" name="Picture 5"/>
          <p:cNvPicPr>
            <a:picLocks noChangeAspect="1"/>
          </p:cNvPicPr>
          <p:nvPr/>
        </p:nvPicPr>
        <p:blipFill>
          <a:blip r:embed="rId2"/>
          <a:stretch>
            <a:fillRect/>
          </a:stretch>
        </p:blipFill>
        <p:spPr>
          <a:xfrm>
            <a:off x="3886200" y="3124200"/>
            <a:ext cx="4965700" cy="2390775"/>
          </a:xfrm>
          <a:prstGeom prst="rect">
            <a:avLst/>
          </a:prstGeom>
          <a:noFill/>
          <a:ln w="9525">
            <a:noFill/>
          </a:ln>
        </p:spPr>
      </p:pic>
      <p:sp>
        <p:nvSpPr>
          <p:cNvPr id="69638" name="TextBox 6"/>
          <p:cNvSpPr txBox="1"/>
          <p:nvPr/>
        </p:nvSpPr>
        <p:spPr>
          <a:xfrm>
            <a:off x="3886200" y="2514600"/>
            <a:ext cx="5330825" cy="523875"/>
          </a:xfrm>
          <a:prstGeom prst="rect">
            <a:avLst/>
          </a:prstGeom>
          <a:noFill/>
          <a:ln w="9525">
            <a:noFill/>
          </a:ln>
        </p:spPr>
        <p:txBody>
          <a:bodyPr wrap="none" anchor="t" anchorCtr="0">
            <a:spAutoFit/>
          </a:bodyPr>
          <a:p>
            <a:pPr eaLnBrk="0" hangingPunct="0"/>
            <a:r>
              <a:rPr lang="zh-CN" altLang="en-US" sz="1400" dirty="0">
                <a:latin typeface="Arial" panose="020B0604020202020204" pitchFamily="34" charset="0"/>
                <a:ea typeface="宋体" panose="02010600030101010101" pitchFamily="2" charset="-122"/>
              </a:rPr>
              <a:t>通过</a:t>
            </a:r>
            <a:r>
              <a:rPr lang="en-US" altLang="zh-CN" sz="1400" dirty="0">
                <a:latin typeface="Arial" panose="020B0604020202020204" pitchFamily="34" charset="0"/>
                <a:ea typeface="宋体" panose="02010600030101010101" pitchFamily="2" charset="-122"/>
              </a:rPr>
              <a:t>Web</a:t>
            </a:r>
            <a:r>
              <a:rPr lang="zh-CN" altLang="en-US" sz="1400" dirty="0">
                <a:latin typeface="Arial" panose="020B0604020202020204" pitchFamily="34" charset="0"/>
                <a:ea typeface="宋体" panose="02010600030101010101" pitchFamily="2" charset="-122"/>
              </a:rPr>
              <a:t>界面的“</a:t>
            </a:r>
            <a:r>
              <a:rPr lang="en-US" altLang="zh-CN" sz="1400" dirty="0">
                <a:latin typeface="Arial" panose="020B0604020202020204" pitchFamily="34" charset="0"/>
                <a:ea typeface="宋体" panose="02010600030101010101" pitchFamily="2" charset="-122"/>
              </a:rPr>
              <a:t>Browse the filesystem</a:t>
            </a:r>
            <a:r>
              <a:rPr lang="zh-CN" altLang="en-US" sz="1400" dirty="0">
                <a:latin typeface="Arial" panose="020B0604020202020204" pitchFamily="34" charset="0"/>
                <a:ea typeface="宋体" panose="02010600030101010101" pitchFamily="2" charset="-122"/>
              </a:rPr>
              <a:t>”</a:t>
            </a:r>
            <a:endParaRPr lang="en-US" altLang="zh-CN" sz="1400" dirty="0">
              <a:latin typeface="Arial" panose="020B0604020202020204" pitchFamily="34" charset="0"/>
              <a:ea typeface="宋体" panose="02010600030101010101" pitchFamily="2" charset="-122"/>
            </a:endParaRPr>
          </a:p>
          <a:p>
            <a:pPr eaLnBrk="0" hangingPunct="0"/>
            <a:r>
              <a:rPr lang="zh-CN" altLang="en-US" sz="1400" dirty="0">
                <a:latin typeface="Arial" panose="020B0604020202020204" pitchFamily="34" charset="0"/>
                <a:ea typeface="宋体" panose="02010600030101010101" pitchFamily="2" charset="-122"/>
              </a:rPr>
              <a:t>查看文件“</a:t>
            </a:r>
            <a:r>
              <a:rPr lang="en-US" altLang="zh-CN" sz="1400" dirty="0">
                <a:latin typeface="Arial" panose="020B0604020202020204" pitchFamily="34" charset="0"/>
                <a:ea typeface="宋体" panose="02010600030101010101" pitchFamily="2" charset="-122"/>
              </a:rPr>
              <a:t>hdfs://localhost/home/administrator/tempfile/file1.txt</a:t>
            </a:r>
            <a:r>
              <a:rPr lang="zh-CN" altLang="en-US" sz="1400" dirty="0">
                <a:latin typeface="Arial" panose="020B0604020202020204" pitchFamily="34" charset="0"/>
                <a:ea typeface="宋体" panose="02010600030101010101" pitchFamily="2" charset="-122"/>
              </a:rPr>
              <a:t>”</a:t>
            </a:r>
            <a:endParaRPr lang="zh-CN" altLang="en-US" sz="1400" dirty="0">
              <a:latin typeface="Arial" panose="020B0604020202020204" pitchFamily="34" charset="0"/>
              <a:ea typeface="宋体" panose="02010600030101010101" pitchFamily="2" charset="-122"/>
            </a:endParaRPr>
          </a:p>
        </p:txBody>
      </p:sp>
      <p:cxnSp>
        <p:nvCxnSpPr>
          <p:cNvPr id="69639" name="直接箭头连接符 8"/>
          <p:cNvCxnSpPr/>
          <p:nvPr/>
        </p:nvCxnSpPr>
        <p:spPr>
          <a:xfrm>
            <a:off x="1676400" y="3429000"/>
            <a:ext cx="2362200" cy="76200"/>
          </a:xfrm>
          <a:prstGeom prst="straightConnector1">
            <a:avLst/>
          </a:prstGeom>
          <a:ln w="9525" cap="flat" cmpd="sng">
            <a:solidFill>
              <a:srgbClr val="FF0000"/>
            </a:solidFill>
            <a:prstDash val="solid"/>
            <a:round/>
            <a:headEnd type="none" w="med" len="med"/>
            <a:tailEnd type="arrow" w="med" len="med"/>
          </a:ln>
        </p:spPr>
      </p:cxn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0657" name="标题 2"/>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zh-CN" dirty="0"/>
          </a:p>
        </p:txBody>
      </p:sp>
      <p:sp>
        <p:nvSpPr>
          <p:cNvPr id="47106" name="矩形 3"/>
          <p:cNvSpPr/>
          <p:nvPr/>
        </p:nvSpPr>
        <p:spPr>
          <a:xfrm>
            <a:off x="284163" y="1068388"/>
            <a:ext cx="8615363" cy="6250940"/>
          </a:xfrm>
          <a:prstGeom prst="rect">
            <a:avLst/>
          </a:prstGeom>
          <a:noFill/>
          <a:ln w="9525">
            <a:noFill/>
          </a:ln>
        </p:spPr>
        <p:txBody>
          <a:bodyPr wrap="square" anchor="t">
            <a:spAutoFit/>
          </a:bodyPr>
          <a:p>
            <a:pPr algn="just" fontAlgn="base">
              <a:lnSpc>
                <a:spcPct val="170000"/>
              </a:lnSpc>
              <a:buFontTx/>
            </a:pPr>
            <a:r>
              <a:rPr lang="zh-CN" altLang="en-US" sz="2800" b="1" strike="noStrike" noProof="1" dirty="0">
                <a:solidFill>
                  <a:srgbClr val="FF0000"/>
                </a:solidFill>
                <a:latin typeface="微软雅黑" panose="020B0503020204020204" charset="-122"/>
                <a:ea typeface="微软雅黑" panose="020B0503020204020204" charset="-122"/>
                <a:cs typeface="+mn-cs"/>
              </a:rPr>
              <a:t>实例一：</a:t>
            </a:r>
            <a:r>
              <a:rPr lang="zh-CN" altLang="en-US" sz="2800" b="1" strike="noStrike" noProof="1" dirty="0">
                <a:solidFill>
                  <a:schemeClr val="tx1"/>
                </a:solidFill>
                <a:latin typeface="微软雅黑" panose="020B0503020204020204" charset="-122"/>
                <a:ea typeface="微软雅黑" panose="020B0503020204020204" charset="-122"/>
                <a:cs typeface="微软雅黑" panose="020B0503020204020204" charset="-122"/>
              </a:rPr>
              <a:t>利用</a:t>
            </a:r>
            <a:r>
              <a:rPr lang="en-US" altLang="zh-CN" sz="2800" b="1" strike="noStrike" noProof="1" dirty="0">
                <a:solidFill>
                  <a:schemeClr val="tx1"/>
                </a:solidFill>
                <a:latin typeface="微软雅黑" panose="020B0503020204020204" charset="-122"/>
                <a:ea typeface="微软雅黑" panose="020B0503020204020204" charset="-122"/>
                <a:cs typeface="微软雅黑" panose="020B0503020204020204" charset="-122"/>
              </a:rPr>
              <a:t>hadoop </a:t>
            </a:r>
            <a:r>
              <a:rPr lang="zh-CN" altLang="en-US" sz="2800" b="1" strike="noStrike" noProof="1" dirty="0">
                <a:solidFill>
                  <a:schemeClr val="tx1"/>
                </a:solidFill>
                <a:latin typeface="微软雅黑" panose="020B0503020204020204" charset="-122"/>
                <a:ea typeface="微软雅黑" panose="020B0503020204020204" charset="-122"/>
                <a:cs typeface="微软雅黑" panose="020B0503020204020204" charset="-122"/>
              </a:rPr>
              <a:t>的</a:t>
            </a:r>
            <a:r>
              <a:rPr lang="en-US" altLang="zh-CN" sz="2800" b="1" strike="noStrike" noProof="1" dirty="0">
                <a:solidFill>
                  <a:schemeClr val="tx1"/>
                </a:solidFill>
                <a:latin typeface="微软雅黑" panose="020B0503020204020204" charset="-122"/>
                <a:ea typeface="微软雅黑" panose="020B0503020204020204" charset="-122"/>
                <a:cs typeface="微软雅黑" panose="020B0503020204020204" charset="-122"/>
              </a:rPr>
              <a:t>java api</a:t>
            </a:r>
            <a:r>
              <a:rPr lang="zh-CN" altLang="en-US" sz="2800" b="1" strike="noStrike" noProof="1" dirty="0">
                <a:solidFill>
                  <a:schemeClr val="tx1"/>
                </a:solidFill>
                <a:latin typeface="微软雅黑" panose="020B0503020204020204" charset="-122"/>
                <a:ea typeface="微软雅黑" panose="020B0503020204020204" charset="-122"/>
                <a:cs typeface="微软雅黑" panose="020B0503020204020204" charset="-122"/>
              </a:rPr>
              <a:t>检测伪分布式文件系统</a:t>
            </a:r>
            <a:r>
              <a:rPr lang="en-US" altLang="zh-CN" sz="2800" b="1" strike="noStrike" noProof="1" dirty="0">
                <a:solidFill>
                  <a:schemeClr val="tx1"/>
                </a:solidFill>
                <a:latin typeface="微软雅黑" panose="020B0503020204020204" charset="-122"/>
                <a:ea typeface="微软雅黑" panose="020B0503020204020204" charset="-122"/>
                <a:cs typeface="微软雅黑" panose="020B0503020204020204" charset="-122"/>
              </a:rPr>
              <a:t>HDFS</a:t>
            </a:r>
            <a:r>
              <a:rPr lang="zh-CN" altLang="en-US" sz="2800" b="1" strike="noStrike" noProof="1" dirty="0">
                <a:solidFill>
                  <a:schemeClr val="tx1"/>
                </a:solidFill>
                <a:latin typeface="微软雅黑" panose="020B0503020204020204" charset="-122"/>
                <a:ea typeface="微软雅黑" panose="020B0503020204020204" charset="-122"/>
                <a:cs typeface="微软雅黑" panose="020B0503020204020204" charset="-122"/>
              </a:rPr>
              <a:t>上是否存在某个文件？</a:t>
            </a:r>
            <a:endParaRPr lang="en-US" altLang="zh-CN" sz="2800" b="1" strike="noStrike" noProof="1" dirty="0">
              <a:solidFill>
                <a:schemeClr val="tx1"/>
              </a:solidFill>
              <a:latin typeface="微软雅黑" panose="020B0503020204020204" charset="-122"/>
              <a:ea typeface="微软雅黑" panose="020B0503020204020204" charset="-122"/>
              <a:cs typeface="微软雅黑" panose="020B0503020204020204" charset="-122"/>
            </a:endParaRPr>
          </a:p>
          <a:p>
            <a:pPr marL="457200" indent="-457200" algn="just" fontAlgn="base">
              <a:lnSpc>
                <a:spcPct val="240000"/>
              </a:lnSpc>
              <a:buFont typeface="Wingdings" panose="05000000000000000000" charset="0"/>
              <a:buChar char="n"/>
            </a:pPr>
            <a:r>
              <a:rPr lang="zh-CN" altLang="en-US" sz="2800" b="1" strike="noStrike" noProof="1" dirty="0">
                <a:solidFill>
                  <a:srgbClr val="FF0000"/>
                </a:solidFill>
                <a:latin typeface="微软雅黑" panose="020B0503020204020204" charset="-122"/>
                <a:ea typeface="微软雅黑" panose="020B0503020204020204" charset="-122"/>
                <a:cs typeface="+mn-cs"/>
              </a:rPr>
              <a:t>准备工作：</a:t>
            </a:r>
            <a:r>
              <a:rPr lang="zh-CN" altLang="en-US" sz="2800" b="1" strike="noStrike" noProof="1" dirty="0">
                <a:latin typeface="Arial" panose="020B0604020202020204" pitchFamily="34" charset="0"/>
                <a:ea typeface="宋体" panose="02010600030101010101" pitchFamily="2" charset="-122"/>
                <a:cs typeface="+mn-cs"/>
              </a:rPr>
              <a:t>在</a:t>
            </a:r>
            <a:r>
              <a:rPr lang="en-US" altLang="zh-CN" sz="2800" b="1" strike="noStrike" noProof="1" dirty="0">
                <a:latin typeface="Arial" panose="020B0604020202020204" pitchFamily="34" charset="0"/>
                <a:ea typeface="宋体" panose="02010600030101010101" pitchFamily="2" charset="-122"/>
                <a:cs typeface="+mn-cs"/>
              </a:rPr>
              <a:t>Ubuntu</a:t>
            </a:r>
            <a:r>
              <a:rPr lang="zh-CN" altLang="en-US" sz="2800" b="1" strike="noStrike" noProof="1" dirty="0">
                <a:latin typeface="Arial" panose="020B0604020202020204" pitchFamily="34" charset="0"/>
                <a:ea typeface="宋体" panose="02010600030101010101" pitchFamily="2" charset="-122"/>
                <a:cs typeface="+mn-cs"/>
              </a:rPr>
              <a:t>系统中安装和配置</a:t>
            </a:r>
            <a:r>
              <a:rPr lang="en-US" altLang="zh-CN" sz="2800" b="1" strike="noStrike" noProof="1" dirty="0">
                <a:latin typeface="Arial" panose="020B0604020202020204" pitchFamily="34" charset="0"/>
                <a:ea typeface="宋体" panose="02010600030101010101" pitchFamily="2" charset="-122"/>
                <a:cs typeface="+mn-cs"/>
              </a:rPr>
              <a:t>Eclipse</a:t>
            </a:r>
            <a:r>
              <a:rPr lang="zh-CN" altLang="en-US" sz="2800" b="1" strike="noStrike" noProof="1" dirty="0">
                <a:latin typeface="Arial" panose="020B0604020202020204" pitchFamily="34" charset="0"/>
                <a:ea typeface="宋体" panose="02010600030101010101" pitchFamily="2" charset="-122"/>
                <a:cs typeface="+mn-cs"/>
              </a:rPr>
              <a:t>。</a:t>
            </a:r>
            <a:endParaRPr lang="en-US" altLang="zh-CN" sz="2800" b="1" strike="noStrike" noProof="1" dirty="0">
              <a:latin typeface="Arial" panose="020B0604020202020204" pitchFamily="34" charset="0"/>
              <a:ea typeface="宋体" panose="02010600030101010101" pitchFamily="2" charset="-122"/>
            </a:endParaRPr>
          </a:p>
          <a:p>
            <a:pPr marL="457200" indent="-457200" algn="just" fontAlgn="base">
              <a:lnSpc>
                <a:spcPct val="170000"/>
              </a:lnSpc>
              <a:buFont typeface="Wingdings" panose="05000000000000000000" charset="0"/>
              <a:buChar char="Ø"/>
            </a:pPr>
            <a:r>
              <a:rPr lang="zh-CN" altLang="en-US" sz="2800" b="1" strike="noStrike" noProof="1" dirty="0">
                <a:solidFill>
                  <a:schemeClr val="accent2"/>
                </a:solidFill>
                <a:latin typeface="微软雅黑" panose="020B0503020204020204" charset="-122"/>
                <a:ea typeface="微软雅黑" panose="020B0503020204020204" charset="-122"/>
                <a:cs typeface="+mn-cs"/>
              </a:rPr>
              <a:t>第一步：</a:t>
            </a:r>
            <a:r>
              <a:rPr lang="zh-CN" altLang="en-US" sz="2800" b="1" strike="noStrike" noProof="1" dirty="0">
                <a:latin typeface="Arial" panose="020B0604020202020204" pitchFamily="34" charset="0"/>
                <a:ea typeface="宋体" panose="02010600030101010101" pitchFamily="2" charset="-122"/>
                <a:cs typeface="+mn-cs"/>
                <a:sym typeface="+mn-ea"/>
              </a:rPr>
              <a:t>编写实现代码（</a:t>
            </a:r>
            <a:r>
              <a:rPr lang="zh-CN" altLang="en-US" sz="2800" b="1" strike="noStrike" noProof="1" dirty="0">
                <a:latin typeface="Arial" panose="020B0604020202020204" pitchFamily="34" charset="0"/>
                <a:ea typeface="宋体" panose="02010600030101010101" pitchFamily="2" charset="-122"/>
                <a:cs typeface="+mn-cs"/>
                <a:sym typeface="+mn-ea"/>
              </a:rPr>
              <a:t>利用</a:t>
            </a:r>
            <a:r>
              <a:rPr lang="en-US" altLang="zh-CN" sz="2800" b="1" strike="noStrike" noProof="1" dirty="0">
                <a:latin typeface="Arial" panose="020B0604020202020204" pitchFamily="34" charset="0"/>
                <a:ea typeface="宋体" panose="02010600030101010101" pitchFamily="2" charset="-122"/>
                <a:cs typeface="+mn-cs"/>
                <a:sym typeface="+mn-ea"/>
              </a:rPr>
              <a:t>Java API</a:t>
            </a:r>
            <a:r>
              <a:rPr lang="zh-CN" altLang="en-US" sz="2800" b="1" strike="noStrike" noProof="1" dirty="0">
                <a:latin typeface="Arial" panose="020B0604020202020204" pitchFamily="34" charset="0"/>
                <a:ea typeface="宋体" panose="02010600030101010101" pitchFamily="2" charset="-122"/>
                <a:cs typeface="+mn-cs"/>
                <a:sym typeface="+mn-ea"/>
              </a:rPr>
              <a:t>进行交互，可以使用软件</a:t>
            </a:r>
            <a:r>
              <a:rPr lang="en-US" altLang="zh-CN" sz="2800" b="1" strike="noStrike" noProof="1" dirty="0">
                <a:latin typeface="Arial" panose="020B0604020202020204" pitchFamily="34" charset="0"/>
                <a:ea typeface="宋体" panose="02010600030101010101" pitchFamily="2" charset="-122"/>
                <a:cs typeface="+mn-cs"/>
                <a:sym typeface="+mn-ea"/>
              </a:rPr>
              <a:t>Eclipse</a:t>
            </a:r>
            <a:r>
              <a:rPr lang="zh-CN" altLang="en-US" sz="2800" b="1" strike="noStrike" noProof="1" dirty="0">
                <a:latin typeface="Arial" panose="020B0604020202020204" pitchFamily="34" charset="0"/>
                <a:ea typeface="宋体" panose="02010600030101010101" pitchFamily="2" charset="-122"/>
                <a:cs typeface="+mn-cs"/>
                <a:sym typeface="+mn-ea"/>
              </a:rPr>
              <a:t>编写</a:t>
            </a:r>
            <a:r>
              <a:rPr lang="en-US" altLang="zh-CN" sz="2800" b="1" strike="noStrike" noProof="1" dirty="0">
                <a:latin typeface="Arial" panose="020B0604020202020204" pitchFamily="34" charset="0"/>
                <a:ea typeface="宋体" panose="02010600030101010101" pitchFamily="2" charset="-122"/>
                <a:cs typeface="+mn-cs"/>
                <a:sym typeface="+mn-ea"/>
              </a:rPr>
              <a:t>Java</a:t>
            </a:r>
            <a:r>
              <a:rPr lang="zh-CN" altLang="en-US" sz="2800" b="1" strike="noStrike" noProof="1" dirty="0">
                <a:latin typeface="Arial" panose="020B0604020202020204" pitchFamily="34" charset="0"/>
                <a:ea typeface="宋体" panose="02010600030101010101" pitchFamily="2" charset="-122"/>
                <a:cs typeface="+mn-cs"/>
                <a:sym typeface="+mn-ea"/>
              </a:rPr>
              <a:t>程序</a:t>
            </a:r>
            <a:r>
              <a:rPr lang="zh-CN" altLang="en-US" sz="2800" b="1" strike="noStrike" noProof="1" dirty="0">
                <a:latin typeface="Arial" panose="020B0604020202020204" pitchFamily="34" charset="0"/>
                <a:ea typeface="宋体" panose="02010600030101010101" pitchFamily="2" charset="-122"/>
                <a:cs typeface="+mn-cs"/>
                <a:sym typeface="+mn-ea"/>
              </a:rPr>
              <a:t>）；</a:t>
            </a:r>
            <a:endParaRPr lang="zh-CN" altLang="en-US" sz="2800" b="1" strike="noStrike" noProof="1" dirty="0">
              <a:sym typeface="+mn-ea"/>
            </a:endParaRPr>
          </a:p>
          <a:p>
            <a:pPr marL="457200" indent="-457200" algn="just" fontAlgn="base">
              <a:lnSpc>
                <a:spcPct val="170000"/>
              </a:lnSpc>
              <a:buFont typeface="Wingdings" panose="05000000000000000000" charset="0"/>
              <a:buChar char="Ø"/>
            </a:pPr>
            <a:r>
              <a:rPr lang="zh-CN" altLang="en-US" sz="2800" b="1" strike="noStrike" noProof="1" dirty="0">
                <a:solidFill>
                  <a:schemeClr val="accent2"/>
                </a:solidFill>
                <a:latin typeface="微软雅黑" panose="020B0503020204020204" charset="-122"/>
                <a:ea typeface="微软雅黑" panose="020B0503020204020204" charset="-122"/>
                <a:cs typeface="+mn-cs"/>
              </a:rPr>
              <a:t>第二步：</a:t>
            </a:r>
            <a:r>
              <a:rPr lang="zh-CN" altLang="en-US" sz="2800" b="1" strike="noStrike" noProof="1" dirty="0">
                <a:latin typeface="Arial" panose="020B0604020202020204" pitchFamily="34" charset="0"/>
                <a:ea typeface="宋体" panose="02010600030101010101" pitchFamily="2" charset="-122"/>
                <a:cs typeface="+mn-cs"/>
                <a:sym typeface="+mn-ea"/>
              </a:rPr>
              <a:t>放置配置文件到当前工程下面（ </a:t>
            </a:r>
            <a:r>
              <a:rPr lang="en-US" altLang="zh-CN" sz="2800" b="1" strike="noStrike" noProof="1" dirty="0">
                <a:latin typeface="Arial" panose="020B0604020202020204" pitchFamily="34" charset="0"/>
                <a:ea typeface="宋体" panose="02010600030101010101" pitchFamily="2" charset="-122"/>
                <a:cs typeface="+mn-cs"/>
                <a:sym typeface="+mn-ea"/>
              </a:rPr>
              <a:t>eclipse</a:t>
            </a:r>
            <a:r>
              <a:rPr lang="zh-CN" altLang="en-US" sz="2800" b="1" strike="noStrike" noProof="1" dirty="0">
                <a:latin typeface="Arial" panose="020B0604020202020204" pitchFamily="34" charset="0"/>
                <a:ea typeface="宋体" panose="02010600030101010101" pitchFamily="2" charset="-122"/>
                <a:cs typeface="+mn-cs"/>
                <a:sym typeface="+mn-ea"/>
              </a:rPr>
              <a:t>工作目录的</a:t>
            </a:r>
            <a:r>
              <a:rPr lang="en-US" altLang="zh-CN" sz="2800" b="1" strike="noStrike" noProof="1" dirty="0">
                <a:latin typeface="Arial" panose="020B0604020202020204" pitchFamily="34" charset="0"/>
                <a:ea typeface="宋体" panose="02010600030101010101" pitchFamily="2" charset="-122"/>
                <a:cs typeface="+mn-cs"/>
                <a:sym typeface="+mn-ea"/>
              </a:rPr>
              <a:t>bin</a:t>
            </a:r>
            <a:r>
              <a:rPr lang="zh-CN" altLang="en-US" sz="2800" b="1" strike="noStrike" noProof="1" dirty="0">
                <a:latin typeface="Arial" panose="020B0604020202020204" pitchFamily="34" charset="0"/>
                <a:ea typeface="宋体" panose="02010600030101010101" pitchFamily="2" charset="-122"/>
                <a:cs typeface="+mn-cs"/>
                <a:sym typeface="+mn-ea"/>
              </a:rPr>
              <a:t>文件夹下面）。</a:t>
            </a:r>
            <a:endParaRPr lang="en-US" altLang="zh-CN" sz="2800" b="1" strike="noStrike" noProof="1" dirty="0">
              <a:latin typeface="Arial" panose="020B0604020202020204" pitchFamily="34" charset="0"/>
              <a:ea typeface="宋体" panose="02010600030101010101" pitchFamily="2" charset="-122"/>
            </a:endParaRPr>
          </a:p>
          <a:p>
            <a:pPr marL="457200" indent="-457200" algn="just" fontAlgn="base">
              <a:lnSpc>
                <a:spcPct val="170000"/>
              </a:lnSpc>
              <a:buFont typeface="Wingdings" panose="05000000000000000000" charset="0"/>
              <a:buChar char="Ø"/>
            </a:pPr>
            <a:endParaRPr lang="en-US" altLang="zh-CN" sz="2800" b="1" strike="noStrike" noProof="1" dirty="0">
              <a:latin typeface="Arial" panose="020B0604020202020204" pitchFamily="34" charset="0"/>
              <a:ea typeface="宋体" panose="02010600030101010101" pitchFamily="2" charset="-122"/>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81"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71682" name="矩形 2"/>
          <p:cNvSpPr/>
          <p:nvPr/>
        </p:nvSpPr>
        <p:spPr>
          <a:xfrm>
            <a:off x="382588" y="1219200"/>
            <a:ext cx="8448675" cy="521970"/>
          </a:xfrm>
          <a:prstGeom prst="rect">
            <a:avLst/>
          </a:prstGeom>
          <a:noFill/>
          <a:ln w="9525">
            <a:noFill/>
          </a:ln>
        </p:spPr>
        <p:txBody>
          <a:bodyPr wrap="square" anchor="t" anchorCtr="0">
            <a:spAutoFit/>
          </a:bodyPr>
          <a:p>
            <a:pPr algn="just" eaLnBrk="0" hangingPunct="0"/>
            <a:r>
              <a:rPr lang="zh-CN" altLang="en-US" sz="2800" b="1" dirty="0">
                <a:solidFill>
                  <a:srgbClr val="FF0000"/>
                </a:solidFill>
                <a:latin typeface="微软雅黑" panose="020B0503020204020204" charset="-122"/>
                <a:ea typeface="微软雅黑" panose="020B0503020204020204" charset="-122"/>
              </a:rPr>
              <a:t>准备工作：</a:t>
            </a:r>
            <a:r>
              <a:rPr lang="zh-CN" altLang="en-US" sz="2800" b="1" dirty="0">
                <a:latin typeface="Arial" panose="020B0604020202020204" pitchFamily="34" charset="0"/>
                <a:ea typeface="宋体" panose="02010600030101010101" pitchFamily="2" charset="-122"/>
              </a:rPr>
              <a:t>在</a:t>
            </a:r>
            <a:r>
              <a:rPr lang="en-US" altLang="zh-CN" sz="2800" b="1" dirty="0">
                <a:latin typeface="Arial" panose="020B0604020202020204" pitchFamily="34" charset="0"/>
                <a:ea typeface="宋体" panose="02010600030101010101" pitchFamily="2" charset="-122"/>
              </a:rPr>
              <a:t>Ubuntu</a:t>
            </a:r>
            <a:r>
              <a:rPr lang="zh-CN" altLang="en-US" sz="2800" b="1" dirty="0">
                <a:latin typeface="Arial" panose="020B0604020202020204" pitchFamily="34" charset="0"/>
                <a:ea typeface="宋体" panose="02010600030101010101" pitchFamily="2" charset="-122"/>
              </a:rPr>
              <a:t>中安装</a:t>
            </a:r>
            <a:r>
              <a:rPr lang="en-US" altLang="zh-CN" sz="2800" b="1" dirty="0">
                <a:latin typeface="Arial" panose="020B0604020202020204" pitchFamily="34" charset="0"/>
                <a:ea typeface="宋体" panose="02010600030101010101" pitchFamily="2" charset="-122"/>
              </a:rPr>
              <a:t>Eclipse</a:t>
            </a:r>
            <a:r>
              <a:rPr lang="zh-CN" altLang="en-US" sz="2800" b="1" dirty="0">
                <a:latin typeface="Arial" panose="020B0604020202020204" pitchFamily="34" charset="0"/>
                <a:ea typeface="宋体" panose="02010600030101010101" pitchFamily="2" charset="-122"/>
              </a:rPr>
              <a:t>。</a:t>
            </a:r>
            <a:endParaRPr lang="zh-CN" altLang="en-US" sz="2800" b="1" dirty="0">
              <a:latin typeface="Arial" panose="020B0604020202020204" pitchFamily="34" charset="0"/>
              <a:ea typeface="宋体" panose="02010600030101010101" pitchFamily="2" charset="-122"/>
            </a:endParaRPr>
          </a:p>
        </p:txBody>
      </p:sp>
      <p:sp>
        <p:nvSpPr>
          <p:cNvPr id="71683" name="矩形 4"/>
          <p:cNvSpPr/>
          <p:nvPr/>
        </p:nvSpPr>
        <p:spPr>
          <a:xfrm>
            <a:off x="422275" y="1981200"/>
            <a:ext cx="8369300" cy="977900"/>
          </a:xfrm>
          <a:prstGeom prst="rect">
            <a:avLst/>
          </a:prstGeom>
          <a:noFill/>
          <a:ln w="9525">
            <a:noFill/>
          </a:ln>
        </p:spPr>
        <p:txBody>
          <a:bodyPr wrap="square" anchor="t" anchorCtr="0">
            <a:spAutoFit/>
          </a:bodyPr>
          <a:p>
            <a:pPr algn="just" eaLnBrk="0" hangingPunct="0">
              <a:lnSpc>
                <a:spcPct val="120000"/>
              </a:lnSpc>
            </a:pPr>
            <a:r>
              <a:rPr lang="zh-CN" altLang="en-US" sz="2400" b="1" dirty="0">
                <a:latin typeface="Arial" panose="020B0604020202020204" pitchFamily="34" charset="0"/>
                <a:ea typeface="宋体" panose="02010600030101010101" pitchFamily="2" charset="-122"/>
              </a:rPr>
              <a:t>利用</a:t>
            </a:r>
            <a:r>
              <a:rPr lang="en-US" altLang="zh-CN" sz="2400" b="1" dirty="0">
                <a:latin typeface="Arial" panose="020B0604020202020204" pitchFamily="34" charset="0"/>
                <a:ea typeface="宋体" panose="02010600030101010101" pitchFamily="2" charset="-122"/>
              </a:rPr>
              <a:t>Ubuntu</a:t>
            </a:r>
            <a:r>
              <a:rPr lang="zh-CN" altLang="en-US" sz="2400" b="1" dirty="0">
                <a:latin typeface="Arial" panose="020B0604020202020204" pitchFamily="34" charset="0"/>
                <a:ea typeface="宋体" panose="02010600030101010101" pitchFamily="2" charset="-122"/>
              </a:rPr>
              <a:t>左侧边栏自带的软件中心安装软件，在</a:t>
            </a:r>
            <a:r>
              <a:rPr lang="en-US" altLang="zh-CN" sz="2400" b="1" dirty="0">
                <a:latin typeface="Arial" panose="020B0604020202020204" pitchFamily="34" charset="0"/>
                <a:ea typeface="宋体" panose="02010600030101010101" pitchFamily="2" charset="-122"/>
              </a:rPr>
              <a:t>Ubuntu</a:t>
            </a:r>
            <a:r>
              <a:rPr lang="zh-CN" altLang="en-US" sz="2400" b="1" dirty="0">
                <a:latin typeface="Arial" panose="020B0604020202020204" pitchFamily="34" charset="0"/>
                <a:ea typeface="宋体" panose="02010600030101010101" pitchFamily="2" charset="-122"/>
              </a:rPr>
              <a:t>左侧边栏打开软件中心</a:t>
            </a:r>
            <a:endParaRPr lang="zh-CN" altLang="en-US" sz="2400" b="1" dirty="0">
              <a:latin typeface="Arial" panose="020B0604020202020204" pitchFamily="34" charset="0"/>
              <a:ea typeface="宋体" panose="02010600030101010101" pitchFamily="2" charset="-122"/>
            </a:endParaRPr>
          </a:p>
        </p:txBody>
      </p:sp>
      <p:pic>
        <p:nvPicPr>
          <p:cNvPr id="71684" name="Picture 2" descr="c:\users\lenovo\appdata\roaming\360se6\User Data\temp\QQ20160116-7@2x.png"/>
          <p:cNvPicPr>
            <a:picLocks noChangeAspect="1"/>
          </p:cNvPicPr>
          <p:nvPr/>
        </p:nvPicPr>
        <p:blipFill>
          <a:blip r:embed="rId1"/>
          <a:stretch>
            <a:fillRect/>
          </a:stretch>
        </p:blipFill>
        <p:spPr>
          <a:xfrm>
            <a:off x="1217613" y="2971800"/>
            <a:ext cx="6337300" cy="3527425"/>
          </a:xfrm>
          <a:prstGeom prst="rect">
            <a:avLst/>
          </a:prstGeom>
          <a:noFill/>
          <a:ln w="9525">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标题 2"/>
          <p:cNvSpPr>
            <a:spLocks noGrp="1"/>
          </p:cNvSpPr>
          <p:nvPr>
            <p:ph type="title"/>
          </p:nvPr>
        </p:nvSpPr>
        <p:spPr/>
        <p:txBody>
          <a:bodyPr vert="horz" wrap="square" lIns="91440" tIns="45720" rIns="91440" bIns="45720" anchor="ctr" anchorCtr="0"/>
          <a:p>
            <a:r>
              <a:rPr lang="en-US" altLang="zh-CN" dirty="0"/>
              <a:t>3.1.2	 </a:t>
            </a:r>
            <a:r>
              <a:rPr lang="zh-CN" altLang="en-US" dirty="0"/>
              <a:t>分布式文件系统的结构</a:t>
            </a:r>
            <a:endParaRPr lang="zh-CN" altLang="en-US" dirty="0"/>
          </a:p>
        </p:txBody>
      </p:sp>
      <p:sp>
        <p:nvSpPr>
          <p:cNvPr id="12290" name="Text Box 4"/>
          <p:cNvSpPr txBox="1"/>
          <p:nvPr/>
        </p:nvSpPr>
        <p:spPr>
          <a:xfrm>
            <a:off x="2819400" y="5486400"/>
            <a:ext cx="3124200" cy="366713"/>
          </a:xfrm>
          <a:prstGeom prst="rect">
            <a:avLst/>
          </a:prstGeom>
          <a:noFill/>
          <a:ln w="9525">
            <a:noFill/>
          </a:ln>
        </p:spPr>
        <p:txBody>
          <a:bodyPr anchor="t" anchorCtr="0">
            <a:spAutoFit/>
          </a:bodyPr>
          <a:p>
            <a:pPr>
              <a:buFontTx/>
            </a:pPr>
            <a:endParaRPr lang="zh-CN" altLang="en-US" dirty="0">
              <a:latin typeface="Arial" panose="020B0604020202020204" pitchFamily="34" charset="0"/>
              <a:ea typeface="宋体" panose="02010600030101010101" pitchFamily="2" charset="-122"/>
            </a:endParaRPr>
          </a:p>
        </p:txBody>
      </p:sp>
      <p:sp>
        <p:nvSpPr>
          <p:cNvPr id="12291" name="Text Box 5"/>
          <p:cNvSpPr txBox="1"/>
          <p:nvPr/>
        </p:nvSpPr>
        <p:spPr>
          <a:xfrm>
            <a:off x="304800" y="1144588"/>
            <a:ext cx="8534400" cy="1938020"/>
          </a:xfrm>
          <a:prstGeom prst="rect">
            <a:avLst/>
          </a:prstGeom>
          <a:noFill/>
          <a:ln w="9525">
            <a:noFill/>
          </a:ln>
        </p:spPr>
        <p:txBody>
          <a:bodyPr anchor="t" anchorCtr="0">
            <a:spAutoFit/>
          </a:bodyPr>
          <a:p>
            <a:pPr algn="just"/>
            <a:r>
              <a:rPr lang="zh-CN" altLang="en-US" sz="2400" b="1" dirty="0">
                <a:solidFill>
                  <a:srgbClr val="FF0000"/>
                </a:solidFill>
                <a:latin typeface="微软雅黑" panose="020B0503020204020204" charset="-122"/>
                <a:ea typeface="微软雅黑" panose="020B0503020204020204" charset="-122"/>
              </a:rPr>
              <a:t>分布式文件系统</a:t>
            </a:r>
            <a:r>
              <a:rPr lang="zh-CN" altLang="en-US" sz="2400" b="1" dirty="0">
                <a:latin typeface="Arial" panose="020B0604020202020204" pitchFamily="34" charset="0"/>
                <a:ea typeface="宋体" panose="02010600030101010101" pitchFamily="2" charset="-122"/>
              </a:rPr>
              <a:t>在物理结构上是由计算机集群中的多个节点构成的，这些节点分为两类，一类叫“</a:t>
            </a:r>
            <a:r>
              <a:rPr lang="zh-CN" altLang="en-US" sz="2400" b="1" dirty="0">
                <a:solidFill>
                  <a:srgbClr val="FF0000"/>
                </a:solidFill>
                <a:latin typeface="微软雅黑" panose="020B0503020204020204" charset="-122"/>
                <a:ea typeface="微软雅黑" panose="020B0503020204020204" charset="-122"/>
              </a:rPr>
              <a:t>主节点</a:t>
            </a:r>
            <a:r>
              <a:rPr lang="zh-CN" altLang="en-US" sz="2400" b="1" dirty="0">
                <a:latin typeface="Arial" panose="020B0604020202020204" pitchFamily="34" charset="0"/>
                <a:ea typeface="宋体" panose="02010600030101010101" pitchFamily="2" charset="-122"/>
              </a:rPr>
              <a:t>”</a:t>
            </a:r>
            <a:r>
              <a:rPr lang="en-US" altLang="zh-CN" sz="2400" b="1" dirty="0">
                <a:latin typeface="Arial" panose="020B0604020202020204" pitchFamily="34" charset="0"/>
                <a:ea typeface="宋体" panose="02010600030101010101" pitchFamily="2" charset="-122"/>
              </a:rPr>
              <a:t>(Master Node)</a:t>
            </a:r>
            <a:r>
              <a:rPr lang="zh-CN" altLang="en-US" sz="2400" b="1" dirty="0">
                <a:latin typeface="Arial" panose="020B0604020202020204" pitchFamily="34" charset="0"/>
                <a:ea typeface="宋体" panose="02010600030101010101" pitchFamily="2" charset="-122"/>
              </a:rPr>
              <a:t>或者也被称为“</a:t>
            </a:r>
            <a:r>
              <a:rPr lang="zh-CN" altLang="en-US" sz="2400" b="1" dirty="0">
                <a:solidFill>
                  <a:srgbClr val="FF0000"/>
                </a:solidFill>
                <a:latin typeface="微软雅黑" panose="020B0503020204020204" charset="-122"/>
                <a:ea typeface="微软雅黑" panose="020B0503020204020204" charset="-122"/>
              </a:rPr>
              <a:t>名称结点</a:t>
            </a:r>
            <a:r>
              <a:rPr lang="zh-CN" altLang="en-US" sz="2400" b="1" dirty="0">
                <a:latin typeface="Arial" panose="020B0604020202020204" pitchFamily="34" charset="0"/>
                <a:ea typeface="宋体" panose="02010600030101010101" pitchFamily="2" charset="-122"/>
              </a:rPr>
              <a:t>”</a:t>
            </a:r>
            <a:r>
              <a:rPr lang="en-US" altLang="zh-CN" sz="2400" b="1" dirty="0">
                <a:latin typeface="Arial" panose="020B0604020202020204" pitchFamily="34" charset="0"/>
                <a:ea typeface="宋体" panose="02010600030101010101" pitchFamily="2" charset="-122"/>
              </a:rPr>
              <a:t>(NameNode)</a:t>
            </a:r>
            <a:r>
              <a:rPr lang="zh-CN" altLang="en-US" sz="2400" b="1" dirty="0">
                <a:latin typeface="Arial" panose="020B0604020202020204" pitchFamily="34" charset="0"/>
                <a:ea typeface="宋体" panose="02010600030101010101" pitchFamily="2" charset="-122"/>
              </a:rPr>
              <a:t>，另一类叫“</a:t>
            </a:r>
            <a:r>
              <a:rPr lang="zh-CN" altLang="en-US" sz="2400" b="1" dirty="0">
                <a:solidFill>
                  <a:srgbClr val="2424A7"/>
                </a:solidFill>
                <a:latin typeface="微软雅黑" panose="020B0503020204020204" charset="-122"/>
                <a:ea typeface="微软雅黑" panose="020B0503020204020204" charset="-122"/>
              </a:rPr>
              <a:t>从节点</a:t>
            </a:r>
            <a:r>
              <a:rPr lang="zh-CN" altLang="en-US" sz="2400" b="1" dirty="0">
                <a:latin typeface="Arial" panose="020B0604020202020204" pitchFamily="34" charset="0"/>
                <a:ea typeface="宋体" panose="02010600030101010101" pitchFamily="2" charset="-122"/>
              </a:rPr>
              <a:t>”（</a:t>
            </a:r>
            <a:r>
              <a:rPr lang="en-US" altLang="zh-CN" sz="2400" b="1" dirty="0">
                <a:latin typeface="Arial" panose="020B0604020202020204" pitchFamily="34" charset="0"/>
                <a:ea typeface="宋体" panose="02010600030101010101" pitchFamily="2" charset="-122"/>
              </a:rPr>
              <a:t>Slave Node</a:t>
            </a:r>
            <a:r>
              <a:rPr lang="zh-CN" altLang="en-US" sz="2400" b="1" dirty="0">
                <a:latin typeface="Arial" panose="020B0604020202020204" pitchFamily="34" charset="0"/>
                <a:ea typeface="宋体" panose="02010600030101010101" pitchFamily="2" charset="-122"/>
              </a:rPr>
              <a:t>）或者也被称为“</a:t>
            </a:r>
            <a:r>
              <a:rPr lang="zh-CN" altLang="en-US" sz="2400" b="1" dirty="0">
                <a:solidFill>
                  <a:srgbClr val="2424A7"/>
                </a:solidFill>
                <a:latin typeface="微软雅黑" panose="020B0503020204020204" charset="-122"/>
                <a:ea typeface="微软雅黑" panose="020B0503020204020204" charset="-122"/>
              </a:rPr>
              <a:t>数据节点</a:t>
            </a:r>
            <a:r>
              <a:rPr lang="zh-CN" altLang="en-US" sz="2400" b="1" dirty="0">
                <a:latin typeface="Arial" panose="020B0604020202020204" pitchFamily="34" charset="0"/>
                <a:ea typeface="宋体" panose="02010600030101010101" pitchFamily="2" charset="-122"/>
              </a:rPr>
              <a:t>”</a:t>
            </a:r>
            <a:r>
              <a:rPr lang="en-US" altLang="zh-CN" sz="2400" b="1" dirty="0">
                <a:latin typeface="Arial" panose="020B0604020202020204" pitchFamily="34" charset="0"/>
                <a:ea typeface="宋体" panose="02010600030101010101" pitchFamily="2" charset="-122"/>
              </a:rPr>
              <a:t>(DataNode)</a:t>
            </a:r>
            <a:r>
              <a:rPr lang="zh-CN" altLang="en-US" sz="2400" b="1" dirty="0">
                <a:latin typeface="Arial" panose="020B0604020202020204" pitchFamily="34" charset="0"/>
                <a:ea typeface="宋体" panose="02010600030101010101" pitchFamily="2" charset="-122"/>
              </a:rPr>
              <a:t>。</a:t>
            </a:r>
            <a:endParaRPr lang="zh-CN" altLang="en-US" sz="2400" b="1" dirty="0">
              <a:latin typeface="Arial" panose="020B0604020202020204" pitchFamily="34" charset="0"/>
              <a:ea typeface="宋体" panose="02010600030101010101" pitchFamily="2" charset="-122"/>
            </a:endParaRPr>
          </a:p>
        </p:txBody>
      </p:sp>
      <p:pic>
        <p:nvPicPr>
          <p:cNvPr id="12292" name="Picture 6"/>
          <p:cNvPicPr>
            <a:picLocks noChangeAspect="1"/>
          </p:cNvPicPr>
          <p:nvPr/>
        </p:nvPicPr>
        <p:blipFill>
          <a:blip r:embed="rId1"/>
          <a:stretch>
            <a:fillRect/>
          </a:stretch>
        </p:blipFill>
        <p:spPr>
          <a:xfrm>
            <a:off x="1524000" y="2665413"/>
            <a:ext cx="6324600" cy="3470275"/>
          </a:xfrm>
          <a:prstGeom prst="rect">
            <a:avLst/>
          </a:prstGeom>
          <a:noFill/>
          <a:ln w="9525">
            <a:noFill/>
          </a:ln>
        </p:spPr>
      </p:pic>
      <p:sp>
        <p:nvSpPr>
          <p:cNvPr id="12293" name="Rectangle 7"/>
          <p:cNvSpPr/>
          <p:nvPr/>
        </p:nvSpPr>
        <p:spPr>
          <a:xfrm>
            <a:off x="2251075" y="5994400"/>
            <a:ext cx="4686300" cy="460375"/>
          </a:xfrm>
          <a:prstGeom prst="rect">
            <a:avLst/>
          </a:prstGeom>
          <a:noFill/>
          <a:ln w="9525">
            <a:noFill/>
          </a:ln>
        </p:spPr>
        <p:txBody>
          <a:bodyPr wrap="none" anchor="t" anchorCtr="0">
            <a:spAutoFit/>
          </a:bodyPr>
          <a:p>
            <a:pPr algn="ctr" eaLnBrk="0" hangingPunct="0"/>
            <a:r>
              <a:rPr lang="zh-CN" altLang="en-US" sz="2400" b="1" dirty="0">
                <a:latin typeface="Arial" panose="020B0604020202020204" pitchFamily="34" charset="0"/>
                <a:ea typeface="宋体" panose="02010600030101010101" pitchFamily="2" charset="-122"/>
              </a:rPr>
              <a:t>图</a:t>
            </a:r>
            <a:r>
              <a:rPr lang="en-US" altLang="zh-CN" sz="2400" b="1" dirty="0">
                <a:latin typeface="Arial" panose="020B0604020202020204" pitchFamily="34" charset="0"/>
                <a:ea typeface="宋体" panose="02010600030101010101" pitchFamily="2" charset="-122"/>
              </a:rPr>
              <a:t>3-2 </a:t>
            </a:r>
            <a:r>
              <a:rPr lang="zh-CN" altLang="en-US" sz="2400" b="1" dirty="0">
                <a:latin typeface="Arial" panose="020B0604020202020204" pitchFamily="34" charset="0"/>
                <a:ea typeface="宋体" panose="02010600030101010101" pitchFamily="2" charset="-122"/>
              </a:rPr>
              <a:t>大规模文件系统的整体结构</a:t>
            </a:r>
            <a:endParaRPr lang="zh-CN" altLang="en-US" sz="2400" b="1" dirty="0">
              <a:latin typeface="Arial" panose="020B0604020202020204" pitchFamily="34" charset="0"/>
              <a:ea typeface="宋体" panose="02010600030101010101" pitchFamily="2" charset="-122"/>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2705"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72706" name="矩形 2"/>
          <p:cNvSpPr/>
          <p:nvPr/>
        </p:nvSpPr>
        <p:spPr>
          <a:xfrm>
            <a:off x="300038" y="1143000"/>
            <a:ext cx="8397875" cy="522288"/>
          </a:xfrm>
          <a:prstGeom prst="rect">
            <a:avLst/>
          </a:prstGeom>
          <a:noFill/>
          <a:ln w="9525">
            <a:noFill/>
          </a:ln>
        </p:spPr>
        <p:txBody>
          <a:bodyPr wrap="square" anchor="t" anchorCtr="0">
            <a:spAutoFit/>
          </a:bodyPr>
          <a:p>
            <a:pPr algn="just" eaLnBrk="0" hangingPunct="0"/>
            <a:r>
              <a:rPr lang="zh-CN" altLang="en-US" sz="2800" b="1" dirty="0">
                <a:latin typeface="Arial" panose="020B0604020202020204" pitchFamily="34" charset="0"/>
                <a:ea typeface="宋体" panose="02010600030101010101" pitchFamily="2" charset="-122"/>
              </a:rPr>
              <a:t>打开软件中心后，呈现如下界面：</a:t>
            </a:r>
            <a:endParaRPr lang="zh-CN" altLang="en-US" sz="2800" b="1" dirty="0">
              <a:latin typeface="Arial" panose="020B0604020202020204" pitchFamily="34" charset="0"/>
              <a:ea typeface="宋体" panose="02010600030101010101" pitchFamily="2" charset="-122"/>
            </a:endParaRPr>
          </a:p>
        </p:txBody>
      </p:sp>
      <p:pic>
        <p:nvPicPr>
          <p:cNvPr id="72707" name="Picture 2" descr="c:\users\lenovo\appdata\roaming\360se6\User Data\temp\QQ20160116-1@2x.png"/>
          <p:cNvPicPr>
            <a:picLocks noChangeAspect="1"/>
          </p:cNvPicPr>
          <p:nvPr/>
        </p:nvPicPr>
        <p:blipFill>
          <a:blip r:embed="rId1"/>
          <a:stretch>
            <a:fillRect/>
          </a:stretch>
        </p:blipFill>
        <p:spPr>
          <a:xfrm>
            <a:off x="960438" y="1735138"/>
            <a:ext cx="6891337" cy="4765675"/>
          </a:xfrm>
          <a:prstGeom prst="rect">
            <a:avLst/>
          </a:prstGeom>
          <a:noFill/>
          <a:ln w="9525">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3729"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73730" name="矩形 2"/>
          <p:cNvSpPr/>
          <p:nvPr/>
        </p:nvSpPr>
        <p:spPr>
          <a:xfrm>
            <a:off x="307975" y="1219200"/>
            <a:ext cx="8523288" cy="952500"/>
          </a:xfrm>
          <a:prstGeom prst="rect">
            <a:avLst/>
          </a:prstGeom>
          <a:noFill/>
          <a:ln w="9525">
            <a:noFill/>
          </a:ln>
        </p:spPr>
        <p:txBody>
          <a:bodyPr wrap="square" anchor="t" anchorCtr="0">
            <a:spAutoFit/>
          </a:bodyPr>
          <a:p>
            <a:pPr algn="just" eaLnBrk="0" hangingPunct="0"/>
            <a:r>
              <a:rPr lang="zh-CN" altLang="en-US" sz="2800" b="1" dirty="0">
                <a:latin typeface="Arial" panose="020B0604020202020204" pitchFamily="34" charset="0"/>
                <a:ea typeface="宋体" panose="02010600030101010101" pitchFamily="2" charset="-122"/>
              </a:rPr>
              <a:t>在软件中心搜索栏输入“</a:t>
            </a:r>
            <a:r>
              <a:rPr lang="en-US" altLang="zh-CN" sz="2800" b="1" dirty="0">
                <a:latin typeface="Arial" panose="020B0604020202020204" pitchFamily="34" charset="0"/>
                <a:ea typeface="宋体" panose="02010600030101010101" pitchFamily="2" charset="-122"/>
              </a:rPr>
              <a:t>ec”</a:t>
            </a:r>
            <a:r>
              <a:rPr lang="zh-CN" altLang="en-US" sz="2800" b="1" dirty="0">
                <a:latin typeface="Arial" panose="020B0604020202020204" pitchFamily="34" charset="0"/>
                <a:ea typeface="宋体" panose="02010600030101010101" pitchFamily="2" charset="-122"/>
              </a:rPr>
              <a:t>，软件中心会自动搜索相关的软件：</a:t>
            </a:r>
            <a:endParaRPr lang="zh-CN" altLang="en-US" sz="2800" b="1" dirty="0">
              <a:latin typeface="Arial" panose="020B0604020202020204" pitchFamily="34" charset="0"/>
              <a:ea typeface="宋体" panose="02010600030101010101" pitchFamily="2" charset="-122"/>
            </a:endParaRPr>
          </a:p>
        </p:txBody>
      </p:sp>
      <p:pic>
        <p:nvPicPr>
          <p:cNvPr id="73731" name="Picture 2" descr="c:\users\lenovo\appdata\roaming\360se6\User Data\temp\QQ20160116-2@2x.png"/>
          <p:cNvPicPr>
            <a:picLocks noChangeAspect="1"/>
          </p:cNvPicPr>
          <p:nvPr/>
        </p:nvPicPr>
        <p:blipFill>
          <a:blip r:embed="rId1"/>
          <a:stretch>
            <a:fillRect/>
          </a:stretch>
        </p:blipFill>
        <p:spPr>
          <a:xfrm>
            <a:off x="1438275" y="2165350"/>
            <a:ext cx="6488113" cy="4479925"/>
          </a:xfrm>
          <a:prstGeom prst="rect">
            <a:avLst/>
          </a:prstGeom>
          <a:noFill/>
          <a:ln w="9525">
            <a:noFill/>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753"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74754" name="矩形 2"/>
          <p:cNvSpPr/>
          <p:nvPr/>
        </p:nvSpPr>
        <p:spPr>
          <a:xfrm>
            <a:off x="392113" y="1143000"/>
            <a:ext cx="8307387" cy="522288"/>
          </a:xfrm>
          <a:prstGeom prst="rect">
            <a:avLst/>
          </a:prstGeom>
          <a:noFill/>
          <a:ln w="9525">
            <a:noFill/>
          </a:ln>
        </p:spPr>
        <p:txBody>
          <a:bodyPr wrap="square" anchor="t" anchorCtr="0">
            <a:spAutoFit/>
          </a:bodyPr>
          <a:p>
            <a:pPr algn="just" eaLnBrk="0" hangingPunct="0"/>
            <a:r>
              <a:rPr lang="zh-CN" altLang="en-US" sz="2800" b="1" dirty="0">
                <a:latin typeface="Arial" panose="020B0604020202020204" pitchFamily="34" charset="0"/>
                <a:ea typeface="宋体" panose="02010600030101010101" pitchFamily="2" charset="-122"/>
              </a:rPr>
              <a:t>点击如下图中</a:t>
            </a:r>
            <a:r>
              <a:rPr lang="en-US" altLang="zh-CN" sz="2800" b="1" dirty="0">
                <a:latin typeface="Arial" panose="020B0604020202020204" pitchFamily="34" charset="0"/>
                <a:ea typeface="宋体" panose="02010600030101010101" pitchFamily="2" charset="-122"/>
              </a:rPr>
              <a:t>Eclipse</a:t>
            </a:r>
            <a:r>
              <a:rPr lang="zh-CN" altLang="en-US" sz="2800" b="1" dirty="0">
                <a:latin typeface="Arial" panose="020B0604020202020204" pitchFamily="34" charset="0"/>
                <a:ea typeface="宋体" panose="02010600030101010101" pitchFamily="2" charset="-122"/>
              </a:rPr>
              <a:t>，进行安装：</a:t>
            </a:r>
            <a:endParaRPr lang="zh-CN" altLang="en-US" sz="2800" b="1" dirty="0">
              <a:latin typeface="Arial" panose="020B0604020202020204" pitchFamily="34" charset="0"/>
              <a:ea typeface="宋体" panose="02010600030101010101" pitchFamily="2" charset="-122"/>
            </a:endParaRPr>
          </a:p>
        </p:txBody>
      </p:sp>
      <p:pic>
        <p:nvPicPr>
          <p:cNvPr id="74755" name="Picture 2" descr="c:\users\lenovo\appdata\roaming\360se6\User Data\temp\QQ20160116-3@2x.png"/>
          <p:cNvPicPr>
            <a:picLocks noChangeAspect="1"/>
          </p:cNvPicPr>
          <p:nvPr/>
        </p:nvPicPr>
        <p:blipFill>
          <a:blip r:embed="rId1"/>
          <a:stretch>
            <a:fillRect/>
          </a:stretch>
        </p:blipFill>
        <p:spPr>
          <a:xfrm>
            <a:off x="1143000" y="1752600"/>
            <a:ext cx="7010400" cy="4826000"/>
          </a:xfrm>
          <a:prstGeom prst="rect">
            <a:avLst/>
          </a:prstGeom>
          <a:noFill/>
          <a:ln w="9525">
            <a:noFill/>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5777"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75778" name="矩形 2"/>
          <p:cNvSpPr/>
          <p:nvPr/>
        </p:nvSpPr>
        <p:spPr>
          <a:xfrm>
            <a:off x="387350" y="1219200"/>
            <a:ext cx="8389938" cy="1211263"/>
          </a:xfrm>
          <a:prstGeom prst="rect">
            <a:avLst/>
          </a:prstGeom>
          <a:noFill/>
          <a:ln w="9525">
            <a:noFill/>
          </a:ln>
        </p:spPr>
        <p:txBody>
          <a:bodyPr wrap="square" anchor="t" anchorCtr="0">
            <a:spAutoFit/>
          </a:bodyPr>
          <a:p>
            <a:pPr algn="just" eaLnBrk="0" hangingPunct="0">
              <a:lnSpc>
                <a:spcPct val="130000"/>
              </a:lnSpc>
            </a:pPr>
            <a:r>
              <a:rPr lang="zh-CN" altLang="en-US" sz="2800" b="1" dirty="0">
                <a:latin typeface="Arial" panose="020B0604020202020204" pitchFamily="34" charset="0"/>
                <a:ea typeface="宋体" panose="02010600030101010101" pitchFamily="2" charset="-122"/>
              </a:rPr>
              <a:t>安装需要管理员权限，</a:t>
            </a:r>
            <a:r>
              <a:rPr lang="en-US" altLang="zh-CN" sz="2800" b="1" dirty="0">
                <a:latin typeface="Arial" panose="020B0604020202020204" pitchFamily="34" charset="0"/>
                <a:ea typeface="宋体" panose="02010600030101010101" pitchFamily="2" charset="-122"/>
              </a:rPr>
              <a:t>Ubuntu</a:t>
            </a:r>
            <a:r>
              <a:rPr lang="zh-CN" altLang="en-US" sz="2800" b="1" dirty="0">
                <a:latin typeface="Arial" panose="020B0604020202020204" pitchFamily="34" charset="0"/>
                <a:ea typeface="宋体" panose="02010600030101010101" pitchFamily="2" charset="-122"/>
              </a:rPr>
              <a:t>系统需要用户认证，弹出“认证”窗口，请输入当前用户的登录密码：</a:t>
            </a:r>
            <a:endParaRPr lang="zh-CN" altLang="en-US" sz="2800" b="1" dirty="0">
              <a:latin typeface="Arial" panose="020B0604020202020204" pitchFamily="34" charset="0"/>
              <a:ea typeface="宋体" panose="02010600030101010101" pitchFamily="2" charset="-122"/>
            </a:endParaRPr>
          </a:p>
        </p:txBody>
      </p:sp>
      <p:pic>
        <p:nvPicPr>
          <p:cNvPr id="75779" name="Picture 2" descr="c:\users\lenovo\appdata\roaming\360se6\User Data\temp\QQ20160116-4@2x.png"/>
          <p:cNvPicPr>
            <a:picLocks noChangeAspect="1"/>
          </p:cNvPicPr>
          <p:nvPr/>
        </p:nvPicPr>
        <p:blipFill>
          <a:blip r:embed="rId1"/>
          <a:stretch>
            <a:fillRect/>
          </a:stretch>
        </p:blipFill>
        <p:spPr>
          <a:xfrm>
            <a:off x="685800" y="2740025"/>
            <a:ext cx="7848600" cy="3425825"/>
          </a:xfrm>
          <a:prstGeom prst="rect">
            <a:avLst/>
          </a:prstGeom>
          <a:noFill/>
          <a:ln w="9525">
            <a:noFill/>
          </a:ln>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6801"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76802" name="矩形 2"/>
          <p:cNvSpPr/>
          <p:nvPr/>
        </p:nvSpPr>
        <p:spPr>
          <a:xfrm>
            <a:off x="273050" y="1144588"/>
            <a:ext cx="8609013" cy="1038225"/>
          </a:xfrm>
          <a:prstGeom prst="rect">
            <a:avLst/>
          </a:prstGeom>
          <a:noFill/>
          <a:ln w="9525">
            <a:noFill/>
          </a:ln>
        </p:spPr>
        <p:txBody>
          <a:bodyPr wrap="square" anchor="t" anchorCtr="0">
            <a:spAutoFit/>
          </a:bodyPr>
          <a:p>
            <a:pPr algn="just" eaLnBrk="0" hangingPunct="0">
              <a:lnSpc>
                <a:spcPct val="110000"/>
              </a:lnSpc>
            </a:pPr>
            <a:r>
              <a:rPr lang="en-US" altLang="zh-CN" sz="2800" b="1" dirty="0">
                <a:latin typeface="Arial" panose="020B0604020202020204" pitchFamily="34" charset="0"/>
                <a:ea typeface="宋体" panose="02010600030101010101" pitchFamily="2" charset="-122"/>
              </a:rPr>
              <a:t>ubuntu</a:t>
            </a:r>
            <a:r>
              <a:rPr lang="zh-CN" altLang="en-US" sz="2800" b="1" dirty="0">
                <a:latin typeface="Arial" panose="020B0604020202020204" pitchFamily="34" charset="0"/>
                <a:ea typeface="宋体" panose="02010600030101010101" pitchFamily="2" charset="-122"/>
              </a:rPr>
              <a:t>便会进入如下图的安装过程中</a:t>
            </a:r>
            <a:r>
              <a:rPr lang="en-US" altLang="zh-CN" sz="2800" b="1" dirty="0">
                <a:latin typeface="Arial" panose="020B0604020202020204" pitchFamily="34" charset="0"/>
                <a:ea typeface="宋体" panose="02010600030101010101" pitchFamily="2" charset="-122"/>
              </a:rPr>
              <a:t>,</a:t>
            </a:r>
            <a:r>
              <a:rPr lang="zh-CN" altLang="en-US" sz="2800" b="1" dirty="0">
                <a:latin typeface="Arial" panose="020B0604020202020204" pitchFamily="34" charset="0"/>
                <a:ea typeface="宋体" panose="02010600030101010101" pitchFamily="2" charset="-122"/>
              </a:rPr>
              <a:t>安装结束后安装进度条便会消失。</a:t>
            </a:r>
            <a:endParaRPr lang="zh-CN" altLang="en-US" sz="2800" b="1" dirty="0">
              <a:latin typeface="Arial" panose="020B0604020202020204" pitchFamily="34" charset="0"/>
              <a:ea typeface="宋体" panose="02010600030101010101" pitchFamily="2" charset="-122"/>
            </a:endParaRPr>
          </a:p>
        </p:txBody>
      </p:sp>
      <p:pic>
        <p:nvPicPr>
          <p:cNvPr id="76803" name="Picture 2" descr="c:\users\lenovo\appdata\roaming\360se6\User Data\temp\QQ20160116-5@2x.png"/>
          <p:cNvPicPr>
            <a:picLocks noChangeAspect="1"/>
          </p:cNvPicPr>
          <p:nvPr/>
        </p:nvPicPr>
        <p:blipFill>
          <a:blip r:embed="rId1"/>
          <a:stretch>
            <a:fillRect/>
          </a:stretch>
        </p:blipFill>
        <p:spPr>
          <a:xfrm>
            <a:off x="1536700" y="2205038"/>
            <a:ext cx="6311900" cy="4352925"/>
          </a:xfrm>
          <a:prstGeom prst="rect">
            <a:avLst/>
          </a:prstGeom>
          <a:noFill/>
          <a:ln w="9525">
            <a:noFill/>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7825"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77826" name="矩形 2"/>
          <p:cNvSpPr/>
          <p:nvPr/>
        </p:nvSpPr>
        <p:spPr>
          <a:xfrm>
            <a:off x="352425" y="1143000"/>
            <a:ext cx="8483600" cy="1039813"/>
          </a:xfrm>
          <a:prstGeom prst="rect">
            <a:avLst/>
          </a:prstGeom>
          <a:noFill/>
          <a:ln w="9525">
            <a:noFill/>
          </a:ln>
        </p:spPr>
        <p:txBody>
          <a:bodyPr wrap="square" anchor="t" anchorCtr="0">
            <a:spAutoFit/>
          </a:bodyPr>
          <a:p>
            <a:pPr algn="just" eaLnBrk="0" hangingPunct="0">
              <a:lnSpc>
                <a:spcPct val="110000"/>
              </a:lnSpc>
            </a:pPr>
            <a:r>
              <a:rPr lang="zh-CN" altLang="en-US" sz="2800" b="1" dirty="0">
                <a:latin typeface="Arial" panose="020B0604020202020204" pitchFamily="34" charset="0"/>
                <a:ea typeface="宋体" panose="02010600030101010101" pitchFamily="2" charset="-122"/>
              </a:rPr>
              <a:t>点击</a:t>
            </a:r>
            <a:r>
              <a:rPr lang="en-US" altLang="zh-CN" sz="2800" b="1" dirty="0">
                <a:latin typeface="Arial" panose="020B0604020202020204" pitchFamily="34" charset="0"/>
                <a:ea typeface="宋体" panose="02010600030101010101" pitchFamily="2" charset="-122"/>
              </a:rPr>
              <a:t>Ubuntu</a:t>
            </a:r>
            <a:r>
              <a:rPr lang="zh-CN" altLang="en-US" sz="2800" b="1" dirty="0">
                <a:latin typeface="Arial" panose="020B0604020202020204" pitchFamily="34" charset="0"/>
                <a:ea typeface="宋体" panose="02010600030101010101" pitchFamily="2" charset="-122"/>
              </a:rPr>
              <a:t>左侧边栏的搜索工具，输入“</a:t>
            </a:r>
            <a:r>
              <a:rPr lang="en-US" altLang="zh-CN" sz="2800" b="1" dirty="0">
                <a:latin typeface="Arial" panose="020B0604020202020204" pitchFamily="34" charset="0"/>
                <a:ea typeface="宋体" panose="02010600030101010101" pitchFamily="2" charset="-122"/>
              </a:rPr>
              <a:t>ec”</a:t>
            </a:r>
            <a:r>
              <a:rPr lang="zh-CN" altLang="en-US" sz="2800" b="1" dirty="0">
                <a:latin typeface="Arial" panose="020B0604020202020204" pitchFamily="34" charset="0"/>
                <a:ea typeface="宋体" panose="02010600030101010101" pitchFamily="2" charset="-122"/>
              </a:rPr>
              <a:t>，自动搜索已经安装好的相关软件，打开</a:t>
            </a:r>
            <a:r>
              <a:rPr lang="en-US" altLang="zh-CN" sz="2800" b="1" dirty="0">
                <a:latin typeface="Arial" panose="020B0604020202020204" pitchFamily="34" charset="0"/>
                <a:ea typeface="宋体" panose="02010600030101010101" pitchFamily="2" charset="-122"/>
              </a:rPr>
              <a:t>Eclipse</a:t>
            </a:r>
            <a:r>
              <a:rPr lang="zh-CN" altLang="en-US" sz="2800" b="1" dirty="0">
                <a:latin typeface="Arial" panose="020B0604020202020204" pitchFamily="34" charset="0"/>
                <a:ea typeface="宋体" panose="02010600030101010101" pitchFamily="2" charset="-122"/>
              </a:rPr>
              <a:t>：</a:t>
            </a:r>
            <a:endParaRPr lang="zh-CN" altLang="en-US" sz="2800" b="1" dirty="0">
              <a:latin typeface="Arial" panose="020B0604020202020204" pitchFamily="34" charset="0"/>
              <a:ea typeface="宋体" panose="02010600030101010101" pitchFamily="2" charset="-122"/>
            </a:endParaRPr>
          </a:p>
        </p:txBody>
      </p:sp>
      <p:pic>
        <p:nvPicPr>
          <p:cNvPr id="77827" name="Picture 2" descr="c:\users\lenovo\appdata\roaming\360se6\User Data\temp\QQ20160116-6@2x.png"/>
          <p:cNvPicPr>
            <a:picLocks noChangeAspect="1"/>
          </p:cNvPicPr>
          <p:nvPr/>
        </p:nvPicPr>
        <p:blipFill>
          <a:blip r:embed="rId1"/>
          <a:stretch>
            <a:fillRect/>
          </a:stretch>
        </p:blipFill>
        <p:spPr>
          <a:xfrm>
            <a:off x="1003300" y="2205038"/>
            <a:ext cx="7832725" cy="4305300"/>
          </a:xfrm>
          <a:prstGeom prst="rect">
            <a:avLst/>
          </a:prstGeom>
          <a:noFill/>
          <a:ln w="9525">
            <a:noFill/>
          </a:ln>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8849"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78850" name="矩形 2"/>
          <p:cNvSpPr/>
          <p:nvPr/>
        </p:nvSpPr>
        <p:spPr>
          <a:xfrm>
            <a:off x="535940" y="1219200"/>
            <a:ext cx="7903210" cy="521970"/>
          </a:xfrm>
          <a:prstGeom prst="rect">
            <a:avLst/>
          </a:prstGeom>
          <a:noFill/>
          <a:ln w="9525">
            <a:noFill/>
          </a:ln>
        </p:spPr>
        <p:txBody>
          <a:bodyPr wrap="square" anchor="t" anchorCtr="0">
            <a:spAutoFit/>
          </a:bodyPr>
          <a:p>
            <a:pPr algn="just" eaLnBrk="0" hangingPunct="0"/>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第一步：在</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Eclipse</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创建项目</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
        <p:nvSpPr>
          <p:cNvPr id="78851" name="矩形 3"/>
          <p:cNvSpPr/>
          <p:nvPr/>
        </p:nvSpPr>
        <p:spPr>
          <a:xfrm>
            <a:off x="457200" y="1676400"/>
            <a:ext cx="8229600" cy="1383665"/>
          </a:xfrm>
          <a:prstGeom prst="rect">
            <a:avLst/>
          </a:prstGeom>
          <a:noFill/>
          <a:ln w="9525">
            <a:noFill/>
          </a:ln>
        </p:spPr>
        <p:txBody>
          <a:bodyPr anchor="t" anchorCtr="0">
            <a:spAutoFit/>
          </a:bodyPr>
          <a:p>
            <a:pPr algn="just" eaLnBrk="0" hangingPunct="0"/>
            <a:r>
              <a:rPr lang="en-US" altLang="zh-CN" sz="2800" b="1" dirty="0">
                <a:latin typeface="Arial" panose="020B0604020202020204" pitchFamily="34" charset="0"/>
                <a:ea typeface="宋体" panose="02010600030101010101" pitchFamily="2" charset="-122"/>
              </a:rPr>
              <a:t>        </a:t>
            </a:r>
            <a:r>
              <a:rPr lang="zh-CN" altLang="en-US" sz="2800" b="1" dirty="0">
                <a:latin typeface="Arial" panose="020B0604020202020204" pitchFamily="34" charset="0"/>
                <a:ea typeface="宋体" panose="02010600030101010101" pitchFamily="2" charset="-122"/>
              </a:rPr>
              <a:t>第一次打开</a:t>
            </a:r>
            <a:r>
              <a:rPr lang="en-US" altLang="zh-CN" sz="2800" b="1" dirty="0">
                <a:latin typeface="Arial" panose="020B0604020202020204" pitchFamily="34" charset="0"/>
                <a:ea typeface="宋体" panose="02010600030101010101" pitchFamily="2" charset="-122"/>
              </a:rPr>
              <a:t>Eclipse</a:t>
            </a:r>
            <a:r>
              <a:rPr lang="zh-CN" altLang="en-US" sz="2800" b="1" dirty="0">
                <a:latin typeface="Arial" panose="020B0604020202020204" pitchFamily="34" charset="0"/>
                <a:ea typeface="宋体" panose="02010600030101010101" pitchFamily="2" charset="-122"/>
              </a:rPr>
              <a:t>，需要填写</a:t>
            </a:r>
            <a:r>
              <a:rPr lang="en-US" altLang="zh-CN" sz="2800" b="1" dirty="0">
                <a:latin typeface="Arial" panose="020B0604020202020204" pitchFamily="34" charset="0"/>
                <a:ea typeface="宋体" panose="02010600030101010101" pitchFamily="2" charset="-122"/>
              </a:rPr>
              <a:t>workspace</a:t>
            </a:r>
            <a:r>
              <a:rPr lang="zh-CN" altLang="en-US" sz="2800" b="1" dirty="0">
                <a:latin typeface="Arial" panose="020B0604020202020204" pitchFamily="34" charset="0"/>
                <a:ea typeface="宋体" panose="02010600030101010101" pitchFamily="2" charset="-122"/>
              </a:rPr>
              <a:t>（工作空间），用来保存程序所在位置，这里按照默认，不需要改动，如下图：</a:t>
            </a:r>
            <a:endParaRPr lang="zh-CN" altLang="en-US" sz="2800" b="1" dirty="0">
              <a:latin typeface="Arial" panose="020B0604020202020204" pitchFamily="34" charset="0"/>
              <a:ea typeface="宋体" panose="02010600030101010101" pitchFamily="2" charset="-122"/>
            </a:endParaRPr>
          </a:p>
        </p:txBody>
      </p:sp>
      <p:pic>
        <p:nvPicPr>
          <p:cNvPr id="78852" name="Picture 2" descr="c:\users\lenovo\appdata\roaming\360se6\User Data\temp\QQ20160116-0@2x.png"/>
          <p:cNvPicPr>
            <a:picLocks noChangeAspect="1"/>
          </p:cNvPicPr>
          <p:nvPr/>
        </p:nvPicPr>
        <p:blipFill>
          <a:blip r:embed="rId1"/>
          <a:stretch>
            <a:fillRect/>
          </a:stretch>
        </p:blipFill>
        <p:spPr>
          <a:xfrm>
            <a:off x="1279525" y="3016250"/>
            <a:ext cx="6473825" cy="3536950"/>
          </a:xfrm>
          <a:prstGeom prst="rect">
            <a:avLst/>
          </a:prstGeom>
          <a:noFill/>
          <a:ln w="9525">
            <a:noFill/>
          </a:ln>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9873"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79874" name="矩形 2"/>
          <p:cNvSpPr/>
          <p:nvPr/>
        </p:nvSpPr>
        <p:spPr>
          <a:xfrm>
            <a:off x="381000" y="1143000"/>
            <a:ext cx="8382000" cy="1039813"/>
          </a:xfrm>
          <a:prstGeom prst="rect">
            <a:avLst/>
          </a:prstGeom>
          <a:noFill/>
          <a:ln w="9525">
            <a:noFill/>
          </a:ln>
        </p:spPr>
        <p:txBody>
          <a:bodyPr anchor="t" anchorCtr="0">
            <a:spAutoFit/>
          </a:bodyPr>
          <a:p>
            <a:pPr algn="just" eaLnBrk="0" hangingPunct="0">
              <a:lnSpc>
                <a:spcPct val="110000"/>
              </a:lnSpc>
            </a:pPr>
            <a:r>
              <a:rPr lang="zh-CN" altLang="en-US" sz="2800" b="1" dirty="0">
                <a:latin typeface="Arial" panose="020B0604020202020204" pitchFamily="34" charset="0"/>
                <a:ea typeface="宋体" panose="02010600030101010101" pitchFamily="2" charset="-122"/>
              </a:rPr>
              <a:t>点击“</a:t>
            </a:r>
            <a:r>
              <a:rPr lang="en-US" altLang="zh-CN" sz="2800" b="1" dirty="0">
                <a:latin typeface="Arial" panose="020B0604020202020204" pitchFamily="34" charset="0"/>
                <a:ea typeface="宋体" panose="02010600030101010101" pitchFamily="2" charset="-122"/>
              </a:rPr>
              <a:t>OK”</a:t>
            </a:r>
            <a:r>
              <a:rPr lang="zh-CN" altLang="en-US" sz="2800" b="1" dirty="0">
                <a:latin typeface="Arial" panose="020B0604020202020204" pitchFamily="34" charset="0"/>
                <a:ea typeface="宋体" panose="02010600030101010101" pitchFamily="2" charset="-122"/>
              </a:rPr>
              <a:t>按钮，进入</a:t>
            </a:r>
            <a:r>
              <a:rPr lang="en-US" altLang="zh-CN" sz="2800" b="1" dirty="0">
                <a:latin typeface="Arial" panose="020B0604020202020204" pitchFamily="34" charset="0"/>
                <a:ea typeface="宋体" panose="02010600030101010101" pitchFamily="2" charset="-122"/>
              </a:rPr>
              <a:t>Eclipse</a:t>
            </a:r>
            <a:r>
              <a:rPr lang="zh-CN" altLang="en-US" sz="2800" b="1" dirty="0">
                <a:latin typeface="Arial" panose="020B0604020202020204" pitchFamily="34" charset="0"/>
                <a:ea typeface="宋体" panose="02010600030101010101" pitchFamily="2" charset="-122"/>
              </a:rPr>
              <a:t>软件。创建项目，选择顶部菜单</a:t>
            </a:r>
            <a:r>
              <a:rPr lang="en-US" altLang="zh-CN" sz="2800" b="1" dirty="0">
                <a:latin typeface="Arial" panose="020B0604020202020204" pitchFamily="34" charset="0"/>
                <a:ea typeface="宋体" panose="02010600030101010101" pitchFamily="2" charset="-122"/>
              </a:rPr>
              <a:t>File—&gt;New—&gt;Java Project</a:t>
            </a:r>
            <a:r>
              <a:rPr lang="zh-CN" altLang="en-US" sz="2800" b="1" dirty="0">
                <a:latin typeface="Arial" panose="020B0604020202020204" pitchFamily="34" charset="0"/>
                <a:ea typeface="宋体" panose="02010600030101010101" pitchFamily="2" charset="-122"/>
              </a:rPr>
              <a:t>，如下图：</a:t>
            </a:r>
            <a:endParaRPr lang="zh-CN" altLang="en-US" sz="2800" b="1" dirty="0">
              <a:latin typeface="Arial" panose="020B0604020202020204" pitchFamily="34" charset="0"/>
              <a:ea typeface="宋体" panose="02010600030101010101" pitchFamily="2" charset="-122"/>
            </a:endParaRPr>
          </a:p>
        </p:txBody>
      </p:sp>
      <p:pic>
        <p:nvPicPr>
          <p:cNvPr id="79875" name="Picture 2" descr="c:\users\lenovo\appdata\roaming\360se6\User Data\temp\QQ20160116-1@2x1.png"/>
          <p:cNvPicPr>
            <a:picLocks noChangeAspect="1"/>
          </p:cNvPicPr>
          <p:nvPr/>
        </p:nvPicPr>
        <p:blipFill>
          <a:blip r:embed="rId1"/>
          <a:stretch>
            <a:fillRect/>
          </a:stretch>
        </p:blipFill>
        <p:spPr>
          <a:xfrm>
            <a:off x="533400" y="2284413"/>
            <a:ext cx="7788275" cy="4248150"/>
          </a:xfrm>
          <a:prstGeom prst="rect">
            <a:avLst/>
          </a:prstGeom>
          <a:noFill/>
          <a:ln w="9525">
            <a:noFill/>
          </a:ln>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0897"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80898" name="矩形 2"/>
          <p:cNvSpPr/>
          <p:nvPr/>
        </p:nvSpPr>
        <p:spPr>
          <a:xfrm>
            <a:off x="288925" y="1143000"/>
            <a:ext cx="8607425" cy="952500"/>
          </a:xfrm>
          <a:prstGeom prst="rect">
            <a:avLst/>
          </a:prstGeom>
          <a:noFill/>
          <a:ln w="9525">
            <a:noFill/>
          </a:ln>
        </p:spPr>
        <p:txBody>
          <a:bodyPr wrap="square" anchor="t" anchorCtr="0">
            <a:spAutoFit/>
          </a:bodyPr>
          <a:p>
            <a:pPr algn="just" eaLnBrk="0" hangingPunct="0"/>
            <a:r>
              <a:rPr lang="zh-CN" altLang="en-US" sz="2800" b="1" dirty="0">
                <a:latin typeface="Arial" panose="020B0604020202020204" pitchFamily="34" charset="0"/>
                <a:ea typeface="宋体" panose="02010600030101010101" pitchFamily="2" charset="-122"/>
              </a:rPr>
              <a:t>输入项目名称，本教程输入的项目名称是“</a:t>
            </a:r>
            <a:r>
              <a:rPr lang="en-US" altLang="zh-CN" sz="2800" b="1" dirty="0">
                <a:latin typeface="Arial" panose="020B0604020202020204" pitchFamily="34" charset="0"/>
                <a:ea typeface="宋体" panose="02010600030101010101" pitchFamily="2" charset="-122"/>
              </a:rPr>
              <a:t>Dblab”</a:t>
            </a:r>
            <a:r>
              <a:rPr lang="zh-CN" altLang="en-US" sz="2800" b="1" dirty="0">
                <a:latin typeface="Arial" panose="020B0604020202020204" pitchFamily="34" charset="0"/>
                <a:ea typeface="宋体" panose="02010600030101010101" pitchFamily="2" charset="-122"/>
              </a:rPr>
              <a:t>，其他不用改动，点击“</a:t>
            </a:r>
            <a:r>
              <a:rPr lang="en-US" altLang="zh-CN" sz="2800" b="1" dirty="0">
                <a:latin typeface="Arial" panose="020B0604020202020204" pitchFamily="34" charset="0"/>
                <a:ea typeface="宋体" panose="02010600030101010101" pitchFamily="2" charset="-122"/>
              </a:rPr>
              <a:t>Finish”</a:t>
            </a:r>
            <a:r>
              <a:rPr lang="zh-CN" altLang="en-US" sz="2800" b="1" dirty="0">
                <a:latin typeface="Arial" panose="020B0604020202020204" pitchFamily="34" charset="0"/>
                <a:ea typeface="宋体" panose="02010600030101010101" pitchFamily="2" charset="-122"/>
              </a:rPr>
              <a:t>按钮即可。</a:t>
            </a:r>
            <a:endParaRPr lang="zh-CN" altLang="en-US" sz="2800" b="1" dirty="0">
              <a:latin typeface="Arial" panose="020B0604020202020204" pitchFamily="34" charset="0"/>
              <a:ea typeface="宋体" panose="02010600030101010101" pitchFamily="2" charset="-122"/>
            </a:endParaRPr>
          </a:p>
        </p:txBody>
      </p:sp>
      <p:pic>
        <p:nvPicPr>
          <p:cNvPr id="80899" name="Picture 2" descr="c:\users\lenovo\appdata\roaming\360se6\User Data\temp\QQ20160116-2@2x1.png"/>
          <p:cNvPicPr>
            <a:picLocks noChangeAspect="1"/>
          </p:cNvPicPr>
          <p:nvPr/>
        </p:nvPicPr>
        <p:blipFill>
          <a:blip r:embed="rId1"/>
          <a:stretch>
            <a:fillRect/>
          </a:stretch>
        </p:blipFill>
        <p:spPr>
          <a:xfrm>
            <a:off x="2887663" y="2027238"/>
            <a:ext cx="3513137" cy="4379912"/>
          </a:xfrm>
          <a:prstGeom prst="rect">
            <a:avLst/>
          </a:prstGeom>
          <a:noFill/>
          <a:ln w="9525">
            <a:noFill/>
          </a:ln>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21"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81922" name="矩形 2"/>
          <p:cNvSpPr/>
          <p:nvPr/>
        </p:nvSpPr>
        <p:spPr>
          <a:xfrm>
            <a:off x="366713" y="1295400"/>
            <a:ext cx="8054975" cy="521970"/>
          </a:xfrm>
          <a:prstGeom prst="rect">
            <a:avLst/>
          </a:prstGeom>
          <a:noFill/>
          <a:ln w="9525">
            <a:noFill/>
          </a:ln>
        </p:spPr>
        <p:txBody>
          <a:bodyPr wrap="square" anchor="t" anchorCtr="0">
            <a:spAutoFit/>
          </a:bodyPr>
          <a:p>
            <a:pPr algn="just" eaLnBrk="0" hangingPunct="0"/>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第二步：为项目加载所需要用到的</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jar</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包</a:t>
            </a:r>
            <a:endParaRPr lang="zh-CN" altLang="en-US" sz="2800" b="1" dirty="0">
              <a:solidFill>
                <a:srgbClr val="FF0000"/>
              </a:solidFill>
              <a:latin typeface="微软雅黑" panose="020B0503020204020204" charset="-122"/>
              <a:ea typeface="微软雅黑" panose="020B0503020204020204" charset="-122"/>
              <a:cs typeface="微软雅黑" panose="020B0503020204020204" charset="-122"/>
            </a:endParaRPr>
          </a:p>
        </p:txBody>
      </p:sp>
      <p:sp>
        <p:nvSpPr>
          <p:cNvPr id="58371" name="矩形 3"/>
          <p:cNvSpPr/>
          <p:nvPr/>
        </p:nvSpPr>
        <p:spPr>
          <a:xfrm>
            <a:off x="420688" y="1925638"/>
            <a:ext cx="8001000" cy="3969385"/>
          </a:xfrm>
          <a:prstGeom prst="rect">
            <a:avLst/>
          </a:prstGeom>
          <a:noFill/>
          <a:ln w="9525">
            <a:noFill/>
          </a:ln>
        </p:spPr>
        <p:txBody>
          <a:bodyPr anchor="t">
            <a:spAutoFit/>
          </a:bodyPr>
          <a:p>
            <a:pPr marL="457200" indent="-457200" algn="just" eaLnBrk="0" fontAlgn="base" hangingPunct="0">
              <a:lnSpc>
                <a:spcPct val="150000"/>
              </a:lnSpc>
              <a:buFont typeface="Wingdings" panose="05000000000000000000" charset="0"/>
              <a:buChar char="Ø"/>
            </a:pPr>
            <a:r>
              <a:rPr lang="zh-CN" altLang="en-US" sz="2800" b="1" strike="noStrike" noProof="1" dirty="0">
                <a:solidFill>
                  <a:srgbClr val="FF0000"/>
                </a:solidFill>
                <a:latin typeface="微软雅黑" panose="020B0503020204020204" charset="-122"/>
                <a:ea typeface="微软雅黑" panose="020B0503020204020204" charset="-122"/>
                <a:cs typeface="微软雅黑" panose="020B0503020204020204" charset="-122"/>
              </a:rPr>
              <a:t>如何获取</a:t>
            </a:r>
            <a:r>
              <a:rPr lang="en-US" altLang="zh-CN" sz="2800" b="1" strike="noStrike" noProof="1" dirty="0">
                <a:solidFill>
                  <a:srgbClr val="FF0000"/>
                </a:solidFill>
                <a:latin typeface="微软雅黑" panose="020B0503020204020204" charset="-122"/>
                <a:ea typeface="微软雅黑" panose="020B0503020204020204" charset="-122"/>
                <a:cs typeface="微软雅黑" panose="020B0503020204020204" charset="-122"/>
              </a:rPr>
              <a:t>jar</a:t>
            </a:r>
            <a:r>
              <a:rPr lang="zh-CN" altLang="en-US" sz="2800" b="1" strike="noStrike" noProof="1" dirty="0">
                <a:solidFill>
                  <a:srgbClr val="FF0000"/>
                </a:solidFill>
                <a:latin typeface="微软雅黑" panose="020B0503020204020204" charset="-122"/>
                <a:ea typeface="微软雅黑" panose="020B0503020204020204" charset="-122"/>
                <a:cs typeface="微软雅黑" panose="020B0503020204020204" charset="-122"/>
              </a:rPr>
              <a:t>包</a:t>
            </a:r>
            <a:endParaRPr lang="en-US" altLang="zh-CN" sz="2800" b="1" strike="noStrike" noProof="1" dirty="0">
              <a:solidFill>
                <a:srgbClr val="FF0000"/>
              </a:solidFill>
              <a:latin typeface="微软雅黑" panose="020B0503020204020204" charset="-122"/>
              <a:ea typeface="微软雅黑" panose="020B0503020204020204" charset="-122"/>
              <a:cs typeface="微软雅黑" panose="020B0503020204020204" charset="-122"/>
            </a:endParaRPr>
          </a:p>
          <a:p>
            <a:pPr algn="just" eaLnBrk="0" fontAlgn="base" hangingPunct="0">
              <a:lnSpc>
                <a:spcPct val="150000"/>
              </a:lnSpc>
            </a:pPr>
            <a:r>
              <a:rPr lang="en-US" altLang="zh-CN" sz="2800" b="1" strike="noStrike" noProof="1" dirty="0">
                <a:latin typeface="Arial" panose="020B0604020202020204" pitchFamily="34" charset="0"/>
                <a:ea typeface="宋体" panose="02010600030101010101" pitchFamily="2" charset="-122"/>
                <a:cs typeface="+mn-cs"/>
              </a:rPr>
              <a:t>        Java API</a:t>
            </a:r>
            <a:r>
              <a:rPr lang="zh-CN" altLang="en-US" sz="2800" b="1" strike="noStrike" noProof="1" dirty="0">
                <a:latin typeface="Arial" panose="020B0604020202020204" pitchFamily="34" charset="0"/>
                <a:ea typeface="宋体" panose="02010600030101010101" pitchFamily="2" charset="-122"/>
                <a:cs typeface="+mn-cs"/>
              </a:rPr>
              <a:t>所在的</a:t>
            </a:r>
            <a:r>
              <a:rPr lang="en-US" altLang="zh-CN" sz="2800" b="1" strike="noStrike" noProof="1" dirty="0">
                <a:latin typeface="Arial" panose="020B0604020202020204" pitchFamily="34" charset="0"/>
                <a:ea typeface="宋体" panose="02010600030101010101" pitchFamily="2" charset="-122"/>
                <a:cs typeface="+mn-cs"/>
              </a:rPr>
              <a:t>jar</a:t>
            </a:r>
            <a:r>
              <a:rPr lang="zh-CN" altLang="en-US" sz="2800" b="1" strike="noStrike" noProof="1" dirty="0">
                <a:latin typeface="Arial" panose="020B0604020202020204" pitchFamily="34" charset="0"/>
                <a:ea typeface="宋体" panose="02010600030101010101" pitchFamily="2" charset="-122"/>
                <a:cs typeface="+mn-cs"/>
              </a:rPr>
              <a:t>包都在已经安装好的</a:t>
            </a:r>
            <a:r>
              <a:rPr lang="en-US" altLang="zh-CN" sz="2800" b="1" strike="noStrike" noProof="1" dirty="0">
                <a:latin typeface="Arial" panose="020B0604020202020204" pitchFamily="34" charset="0"/>
                <a:ea typeface="宋体" panose="02010600030101010101" pitchFamily="2" charset="-122"/>
                <a:cs typeface="+mn-cs"/>
              </a:rPr>
              <a:t>hadoop</a:t>
            </a:r>
            <a:r>
              <a:rPr lang="zh-CN" altLang="en-US" sz="2800" b="1" strike="noStrike" noProof="1" dirty="0">
                <a:latin typeface="Arial" panose="020B0604020202020204" pitchFamily="34" charset="0"/>
                <a:ea typeface="宋体" panose="02010600030101010101" pitchFamily="2" charset="-122"/>
                <a:cs typeface="+mn-cs"/>
              </a:rPr>
              <a:t>文件夹里，路径为：</a:t>
            </a:r>
            <a:endParaRPr lang="zh-CN" altLang="en-US" sz="2800" b="1" strike="noStrike" noProof="1" dirty="0">
              <a:latin typeface="Arial" panose="020B0604020202020204" pitchFamily="34" charset="0"/>
              <a:ea typeface="宋体" panose="02010600030101010101" pitchFamily="2" charset="-122"/>
            </a:endParaRPr>
          </a:p>
          <a:p>
            <a:pPr algn="just" eaLnBrk="0" fontAlgn="base" hangingPunct="0">
              <a:lnSpc>
                <a:spcPct val="150000"/>
              </a:lnSpc>
            </a:pPr>
            <a:r>
              <a:rPr lang="zh-CN" altLang="en-US" sz="2800" b="1" strike="noStrike" noProof="1" dirty="0">
                <a:latin typeface="Arial" panose="020B0604020202020204" pitchFamily="34" charset="0"/>
                <a:ea typeface="宋体" panose="02010600030101010101" pitchFamily="2" charset="-122"/>
                <a:cs typeface="+mn-cs"/>
              </a:rPr>
              <a:t>　　</a:t>
            </a:r>
            <a:r>
              <a:rPr lang="en-US" altLang="zh-CN" sz="2800" b="1" strike="noStrike" noProof="1" dirty="0">
                <a:latin typeface="Arial" panose="020B0604020202020204" pitchFamily="34" charset="0"/>
                <a:ea typeface="宋体" panose="02010600030101010101" pitchFamily="2" charset="-122"/>
                <a:cs typeface="+mn-cs"/>
              </a:rPr>
              <a:t>/usr/local/hadoop/share/hadoop</a:t>
            </a:r>
            <a:r>
              <a:rPr lang="zh-CN" altLang="en-US" sz="2800" b="1" strike="noStrike" noProof="1" dirty="0">
                <a:latin typeface="Arial" panose="020B0604020202020204" pitchFamily="34" charset="0"/>
                <a:ea typeface="宋体" panose="02010600030101010101" pitchFamily="2" charset="-122"/>
                <a:cs typeface="+mn-cs"/>
              </a:rPr>
              <a:t>（</a:t>
            </a:r>
            <a:r>
              <a:rPr lang="zh-CN" altLang="en-US" sz="2800" b="1" strike="noStrike" noProof="1" dirty="0">
                <a:latin typeface="Arial" panose="020B0604020202020204" pitchFamily="34" charset="0"/>
                <a:ea typeface="宋体" panose="02010600030101010101" pitchFamily="2" charset="-122"/>
                <a:cs typeface="+mn-cs"/>
                <a:sym typeface="+mn-ea"/>
              </a:rPr>
              <a:t>如果读者安装的</a:t>
            </a:r>
            <a:r>
              <a:rPr lang="en-US" altLang="zh-CN" sz="2800" b="1" strike="noStrike" noProof="1" dirty="0">
                <a:latin typeface="Arial" panose="020B0604020202020204" pitchFamily="34" charset="0"/>
                <a:ea typeface="宋体" panose="02010600030101010101" pitchFamily="2" charset="-122"/>
                <a:cs typeface="+mn-cs"/>
                <a:sym typeface="+mn-ea"/>
              </a:rPr>
              <a:t>hadoop</a:t>
            </a:r>
            <a:r>
              <a:rPr lang="zh-CN" altLang="en-US" sz="2800" b="1" strike="noStrike" noProof="1" dirty="0">
                <a:latin typeface="Arial" panose="020B0604020202020204" pitchFamily="34" charset="0"/>
                <a:ea typeface="宋体" panose="02010600030101010101" pitchFamily="2" charset="-122"/>
                <a:cs typeface="+mn-cs"/>
                <a:sym typeface="+mn-ea"/>
              </a:rPr>
              <a:t>不在此目录，请找到</a:t>
            </a:r>
            <a:r>
              <a:rPr lang="en-US" altLang="zh-CN" sz="2800" b="1" strike="noStrike" noProof="1" dirty="0">
                <a:latin typeface="Arial" panose="020B0604020202020204" pitchFamily="34" charset="0"/>
                <a:ea typeface="宋体" panose="02010600030101010101" pitchFamily="2" charset="-122"/>
                <a:cs typeface="+mn-cs"/>
                <a:sym typeface="+mn-ea"/>
              </a:rPr>
              <a:t>jar</a:t>
            </a:r>
            <a:r>
              <a:rPr lang="zh-CN" altLang="en-US" sz="2800" b="1" strike="noStrike" noProof="1" dirty="0">
                <a:latin typeface="Arial" panose="020B0604020202020204" pitchFamily="34" charset="0"/>
                <a:ea typeface="宋体" panose="02010600030101010101" pitchFamily="2" charset="-122"/>
                <a:cs typeface="+mn-cs"/>
                <a:sym typeface="+mn-ea"/>
              </a:rPr>
              <a:t>包所在的文件夹</a:t>
            </a:r>
            <a:r>
              <a:rPr lang="zh-CN" altLang="en-US" sz="2800" b="1" strike="noStrike" noProof="1" dirty="0">
                <a:latin typeface="Arial" panose="020B0604020202020204" pitchFamily="34" charset="0"/>
                <a:ea typeface="宋体" panose="02010600030101010101" pitchFamily="2" charset="-122"/>
                <a:cs typeface="+mn-cs"/>
              </a:rPr>
              <a:t>）。</a:t>
            </a:r>
            <a:endParaRPr lang="en-US" altLang="zh-CN" sz="2800" b="1" strike="noStrike" noProof="1" dirty="0">
              <a:latin typeface="Arial" panose="020B0604020202020204" pitchFamily="34" charset="0"/>
              <a:ea typeface="宋体" panose="02010600030101010101" pitchFamily="2"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标题 2"/>
          <p:cNvSpPr>
            <a:spLocks noGrp="1"/>
          </p:cNvSpPr>
          <p:nvPr>
            <p:ph type="title"/>
          </p:nvPr>
        </p:nvSpPr>
        <p:spPr/>
        <p:txBody>
          <a:bodyPr vert="horz" wrap="square" lIns="91440" tIns="45720" rIns="91440" bIns="45720" anchor="ctr" anchorCtr="0"/>
          <a:p>
            <a:r>
              <a:rPr lang="en-US" altLang="zh-CN" dirty="0"/>
              <a:t>3.1.2	 </a:t>
            </a:r>
            <a:r>
              <a:rPr lang="zh-CN" altLang="en-US" dirty="0"/>
              <a:t>分布式文件系统的结构</a:t>
            </a:r>
            <a:endParaRPr lang="zh-CN" altLang="en-US" dirty="0"/>
          </a:p>
        </p:txBody>
      </p:sp>
      <p:sp>
        <p:nvSpPr>
          <p:cNvPr id="12290" name="Text Box 4"/>
          <p:cNvSpPr txBox="1"/>
          <p:nvPr/>
        </p:nvSpPr>
        <p:spPr>
          <a:xfrm>
            <a:off x="2819400" y="5486400"/>
            <a:ext cx="3124200" cy="366713"/>
          </a:xfrm>
          <a:prstGeom prst="rect">
            <a:avLst/>
          </a:prstGeom>
          <a:noFill/>
          <a:ln w="9525">
            <a:noFill/>
          </a:ln>
        </p:spPr>
        <p:txBody>
          <a:bodyPr anchor="t" anchorCtr="0">
            <a:spAutoFit/>
          </a:bodyPr>
          <a:p>
            <a:pPr>
              <a:buFontTx/>
            </a:pPr>
            <a:endParaRPr lang="zh-CN" altLang="en-US" dirty="0">
              <a:latin typeface="Arial" panose="020B0604020202020204" pitchFamily="34" charset="0"/>
              <a:ea typeface="宋体" panose="02010600030101010101" pitchFamily="2" charset="-122"/>
            </a:endParaRPr>
          </a:p>
        </p:txBody>
      </p:sp>
      <p:sp>
        <p:nvSpPr>
          <p:cNvPr id="12291" name="Text Box 5"/>
          <p:cNvSpPr txBox="1"/>
          <p:nvPr/>
        </p:nvSpPr>
        <p:spPr>
          <a:xfrm>
            <a:off x="304800" y="1069023"/>
            <a:ext cx="8534400" cy="5515610"/>
          </a:xfrm>
          <a:prstGeom prst="rect">
            <a:avLst/>
          </a:prstGeom>
          <a:noFill/>
          <a:ln w="9525">
            <a:noFill/>
          </a:ln>
        </p:spPr>
        <p:txBody>
          <a:bodyPr anchor="t" anchorCtr="0">
            <a:spAutoFit/>
          </a:bodyPr>
          <a:p>
            <a:pPr marL="342900" indent="-342900" algn="just">
              <a:lnSpc>
                <a:spcPct val="140000"/>
              </a:lnSpc>
              <a:buClr>
                <a:srgbClr val="000000"/>
              </a:buClr>
              <a:buFont typeface="Wingdings" panose="05000000000000000000" charset="0"/>
              <a:buChar char="l"/>
            </a:pPr>
            <a:r>
              <a:rPr lang="zh-CN" altLang="en-US" sz="2800" b="1" dirty="0"/>
              <a:t>分布式文件系统也采用</a:t>
            </a:r>
            <a:r>
              <a:rPr lang="zh-CN" sz="2800" b="1" dirty="0">
                <a:solidFill>
                  <a:srgbClr val="FF0000"/>
                </a:solidFill>
                <a:latin typeface="微软雅黑" panose="020B0503020204020204" charset="-122"/>
                <a:ea typeface="微软雅黑" panose="020B0503020204020204" charset="-122"/>
              </a:rPr>
              <a:t>块（</a:t>
            </a:r>
            <a:r>
              <a:rPr lang="en-US" altLang="zh-CN" sz="2800" b="1" dirty="0">
                <a:solidFill>
                  <a:srgbClr val="FF0000"/>
                </a:solidFill>
                <a:latin typeface="微软雅黑" panose="020B0503020204020204" charset="-122"/>
                <a:ea typeface="微软雅黑" panose="020B0503020204020204" charset="-122"/>
              </a:rPr>
              <a:t>block</a:t>
            </a:r>
            <a:r>
              <a:rPr lang="zh-CN" sz="2800" b="1" dirty="0">
                <a:solidFill>
                  <a:srgbClr val="FF0000"/>
                </a:solidFill>
                <a:latin typeface="微软雅黑" panose="020B0503020204020204" charset="-122"/>
                <a:ea typeface="微软雅黑" panose="020B0503020204020204" charset="-122"/>
              </a:rPr>
              <a:t>）</a:t>
            </a:r>
            <a:r>
              <a:rPr lang="zh-CN" altLang="en-US" sz="2800" b="1" dirty="0"/>
              <a:t>的概念</a:t>
            </a:r>
            <a:r>
              <a:rPr lang="zh-CN" altLang="en-US" sz="2800" b="1" dirty="0"/>
              <a:t>，文件被分成若干块进行存储。</a:t>
            </a:r>
            <a:endParaRPr lang="zh-CN" altLang="en-US" sz="2800" b="1" dirty="0"/>
          </a:p>
          <a:p>
            <a:pPr marL="342900" indent="-342900" algn="just">
              <a:lnSpc>
                <a:spcPct val="140000"/>
              </a:lnSpc>
              <a:buClr>
                <a:srgbClr val="000000"/>
              </a:buClr>
              <a:buFont typeface="Wingdings" panose="05000000000000000000" charset="0"/>
              <a:buChar char="l"/>
            </a:pPr>
            <a:r>
              <a:rPr lang="zh-CN" altLang="en-US" sz="2800" b="1" dirty="0">
                <a:latin typeface="Arial" panose="020B0604020202020204" pitchFamily="34" charset="0"/>
                <a:ea typeface="宋体" panose="02010600030101010101" pitchFamily="2" charset="-122"/>
              </a:rPr>
              <a:t>与一般文件系统中大小为</a:t>
            </a:r>
            <a:r>
              <a:rPr lang="en-US" altLang="zh-CN" sz="2800" b="1" dirty="0">
                <a:latin typeface="Arial" panose="020B0604020202020204" pitchFamily="34" charset="0"/>
                <a:ea typeface="宋体" panose="02010600030101010101" pitchFamily="2" charset="-122"/>
              </a:rPr>
              <a:t>512Byte</a:t>
            </a:r>
            <a:r>
              <a:rPr lang="zh-CN" altLang="en-US" sz="2800" b="1" dirty="0">
                <a:latin typeface="Arial" panose="020B0604020202020204" pitchFamily="34" charset="0"/>
                <a:ea typeface="宋体" panose="02010600030101010101" pitchFamily="2" charset="-122"/>
              </a:rPr>
              <a:t>的</a:t>
            </a:r>
            <a:r>
              <a:rPr lang="en-US" altLang="zh-CN" sz="2800" b="1" dirty="0">
                <a:latin typeface="Arial" panose="020B0604020202020204" pitchFamily="34" charset="0"/>
                <a:ea typeface="宋体" panose="02010600030101010101" pitchFamily="2" charset="-122"/>
              </a:rPr>
              <a:t>“</a:t>
            </a:r>
            <a:r>
              <a:rPr lang="zh-CN" altLang="en-US" sz="2800" b="1" dirty="0">
                <a:latin typeface="Arial" panose="020B0604020202020204" pitchFamily="34" charset="0"/>
                <a:ea typeface="宋体" panose="02010600030101010101" pitchFamily="2" charset="-122"/>
              </a:rPr>
              <a:t>磁盘块</a:t>
            </a:r>
            <a:r>
              <a:rPr lang="en-US" altLang="zh-CN" sz="2800" b="1" dirty="0">
                <a:latin typeface="Arial" panose="020B0604020202020204" pitchFamily="34" charset="0"/>
                <a:ea typeface="宋体" panose="02010600030101010101" pitchFamily="2" charset="-122"/>
              </a:rPr>
              <a:t>”</a:t>
            </a:r>
            <a:r>
              <a:rPr lang="zh-CN" altLang="en-US" sz="2800" b="1" dirty="0">
                <a:latin typeface="Arial" panose="020B0604020202020204" pitchFamily="34" charset="0"/>
                <a:ea typeface="宋体" panose="02010600030101010101" pitchFamily="2" charset="-122"/>
              </a:rPr>
              <a:t>不同，</a:t>
            </a:r>
            <a:r>
              <a:rPr lang="en-US" altLang="zh-CN" sz="2800" b="1" dirty="0">
                <a:latin typeface="Arial" panose="020B0604020202020204" pitchFamily="34" charset="0"/>
                <a:ea typeface="宋体" panose="02010600030101010101" pitchFamily="2" charset="-122"/>
              </a:rPr>
              <a:t>Hadoop 1.0</a:t>
            </a:r>
            <a:r>
              <a:rPr lang="zh-CN" altLang="en-US" sz="2800" b="1" dirty="0">
                <a:latin typeface="Arial" panose="020B0604020202020204" pitchFamily="34" charset="0"/>
                <a:ea typeface="宋体" panose="02010600030101010101" pitchFamily="2" charset="-122"/>
              </a:rPr>
              <a:t>中</a:t>
            </a:r>
            <a:r>
              <a:rPr lang="en-US" altLang="zh-CN" sz="2800" b="1" dirty="0">
                <a:latin typeface="Arial" panose="020B0604020202020204" pitchFamily="34" charset="0"/>
                <a:ea typeface="宋体" panose="02010600030101010101" pitchFamily="2" charset="-122"/>
              </a:rPr>
              <a:t>HDFS</a:t>
            </a:r>
            <a:r>
              <a:rPr lang="zh-CN" altLang="en-US" sz="2800" b="1" dirty="0">
                <a:latin typeface="Arial" panose="020B0604020202020204" pitchFamily="34" charset="0"/>
                <a:ea typeface="宋体" panose="02010600030101010101" pitchFamily="2" charset="-122"/>
              </a:rPr>
              <a:t>数据块的默认大小为</a:t>
            </a:r>
            <a:r>
              <a:rPr lang="en-US" altLang="zh-CN" sz="2800" b="1" dirty="0">
                <a:latin typeface="Arial" panose="020B0604020202020204" pitchFamily="34" charset="0"/>
                <a:ea typeface="宋体" panose="02010600030101010101" pitchFamily="2" charset="-122"/>
              </a:rPr>
              <a:t>64MB</a:t>
            </a:r>
            <a:r>
              <a:rPr lang="zh-CN" altLang="en-US" sz="2800" b="1" dirty="0">
                <a:latin typeface="Arial" panose="020B0604020202020204" pitchFamily="34" charset="0"/>
                <a:ea typeface="宋体" panose="02010600030101010101" pitchFamily="2" charset="-122"/>
              </a:rPr>
              <a:t>，</a:t>
            </a:r>
            <a:r>
              <a:rPr lang="en-US" altLang="zh-CN" sz="2800" b="1" dirty="0">
                <a:latin typeface="Arial" panose="020B0604020202020204" pitchFamily="34" charset="0"/>
                <a:ea typeface="宋体" panose="02010600030101010101" pitchFamily="2" charset="-122"/>
              </a:rPr>
              <a:t>Hadoop 2.0/3.0</a:t>
            </a:r>
            <a:r>
              <a:rPr lang="zh-CN" altLang="en-US" sz="2800" b="1" dirty="0">
                <a:latin typeface="Arial" panose="020B0604020202020204" pitchFamily="34" charset="0"/>
                <a:ea typeface="宋体" panose="02010600030101010101" pitchFamily="2" charset="-122"/>
              </a:rPr>
              <a:t>中</a:t>
            </a:r>
            <a:r>
              <a:rPr lang="en-US" altLang="zh-CN" sz="2800" b="1" dirty="0">
                <a:latin typeface="Arial" panose="020B0604020202020204" pitchFamily="34" charset="0"/>
                <a:ea typeface="宋体" panose="02010600030101010101" pitchFamily="2" charset="-122"/>
              </a:rPr>
              <a:t>HDFS</a:t>
            </a:r>
            <a:r>
              <a:rPr lang="zh-CN" altLang="en-US" sz="2800" b="1" dirty="0">
                <a:latin typeface="Arial" panose="020B0604020202020204" pitchFamily="34" charset="0"/>
                <a:ea typeface="宋体" panose="02010600030101010101" pitchFamily="2" charset="-122"/>
              </a:rPr>
              <a:t>数据块的默认大小为</a:t>
            </a:r>
            <a:r>
              <a:rPr lang="en-US" altLang="zh-CN" sz="2800" b="1" dirty="0">
                <a:latin typeface="Arial" panose="020B0604020202020204" pitchFamily="34" charset="0"/>
                <a:ea typeface="宋体" panose="02010600030101010101" pitchFamily="2" charset="-122"/>
              </a:rPr>
              <a:t>128MB</a:t>
            </a:r>
            <a:r>
              <a:rPr lang="zh-CN" altLang="en-US" sz="2800" b="1" dirty="0">
                <a:latin typeface="Arial" panose="020B0604020202020204" pitchFamily="34" charset="0"/>
                <a:ea typeface="宋体" panose="02010600030101010101" pitchFamily="2" charset="-122"/>
              </a:rPr>
              <a:t>。根据实际生产需要，此值可以设置为</a:t>
            </a:r>
            <a:r>
              <a:rPr lang="en-US" altLang="zh-CN" sz="2800" b="1" dirty="0">
                <a:latin typeface="Arial" panose="020B0604020202020204" pitchFamily="34" charset="0"/>
                <a:ea typeface="宋体" panose="02010600030101010101" pitchFamily="2" charset="-122"/>
              </a:rPr>
              <a:t>256MB</a:t>
            </a:r>
            <a:r>
              <a:rPr lang="zh-CN" altLang="en-US" sz="2800" b="1" dirty="0">
                <a:latin typeface="Arial" panose="020B0604020202020204" pitchFamily="34" charset="0"/>
                <a:ea typeface="宋体" panose="02010600030101010101" pitchFamily="2" charset="-122"/>
              </a:rPr>
              <a:t>，甚至更大。</a:t>
            </a:r>
            <a:endParaRPr lang="zh-CN" altLang="en-US" sz="2800" b="1" dirty="0">
              <a:latin typeface="Arial" panose="020B0604020202020204" pitchFamily="34" charset="0"/>
              <a:ea typeface="宋体" panose="02010600030101010101" pitchFamily="2" charset="-122"/>
            </a:endParaRPr>
          </a:p>
          <a:p>
            <a:pPr marL="342900" indent="-342900" algn="just">
              <a:lnSpc>
                <a:spcPct val="140000"/>
              </a:lnSpc>
              <a:buClr>
                <a:srgbClr val="000000"/>
              </a:buClr>
              <a:buFont typeface="Wingdings" panose="05000000000000000000" charset="0"/>
              <a:buChar char="l"/>
            </a:pPr>
            <a:r>
              <a:rPr lang="zh-CN" altLang="en-US" sz="2800" b="1" dirty="0">
                <a:latin typeface="Arial" panose="020B0604020202020204" pitchFamily="34" charset="0"/>
                <a:ea typeface="宋体" panose="02010600030101010101" pitchFamily="2" charset="-122"/>
              </a:rPr>
              <a:t>如果一个文件小于一个数据块的大小，它并不占用整个数据块的存储空间。</a:t>
            </a:r>
            <a:endParaRPr lang="en-US" altLang="zh-CN" sz="2800" b="1" dirty="0">
              <a:latin typeface="Arial" panose="020B0604020202020204" pitchFamily="34" charset="0"/>
              <a:ea typeface="宋体" panose="02010600030101010101" pitchFamily="2" charset="-122"/>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2945"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82946" name="矩形 2"/>
          <p:cNvSpPr/>
          <p:nvPr/>
        </p:nvSpPr>
        <p:spPr>
          <a:xfrm>
            <a:off x="282575" y="1144588"/>
            <a:ext cx="8577263" cy="1986280"/>
          </a:xfrm>
          <a:prstGeom prst="rect">
            <a:avLst/>
          </a:prstGeom>
          <a:noFill/>
          <a:ln w="9525">
            <a:noFill/>
          </a:ln>
        </p:spPr>
        <p:txBody>
          <a:bodyPr wrap="square" anchor="t" anchorCtr="0">
            <a:spAutoFit/>
          </a:bodyPr>
          <a:p>
            <a:pPr algn="just" eaLnBrk="0" hangingPunct="0">
              <a:lnSpc>
                <a:spcPct val="110000"/>
              </a:lnSpc>
            </a:pPr>
            <a:r>
              <a:rPr lang="zh-CN" altLang="en-US" sz="2800" b="1" dirty="0">
                <a:latin typeface="Arial" panose="020B0604020202020204" pitchFamily="34" charset="0"/>
                <a:ea typeface="宋体" panose="02010600030101010101" pitchFamily="2" charset="-122"/>
              </a:rPr>
              <a:t>在所在项目中加载</a:t>
            </a:r>
            <a:r>
              <a:rPr lang="en-US" altLang="zh-CN" sz="2800" b="1" dirty="0">
                <a:latin typeface="Arial" panose="020B0604020202020204" pitchFamily="34" charset="0"/>
                <a:ea typeface="宋体" panose="02010600030101010101" pitchFamily="2" charset="-122"/>
              </a:rPr>
              <a:t>jar</a:t>
            </a:r>
            <a:r>
              <a:rPr lang="zh-CN" altLang="en-US" sz="2800" b="1" dirty="0">
                <a:latin typeface="Arial" panose="020B0604020202020204" pitchFamily="34" charset="0"/>
                <a:ea typeface="宋体" panose="02010600030101010101" pitchFamily="2" charset="-122"/>
              </a:rPr>
              <a:t>包</a:t>
            </a:r>
            <a:r>
              <a:rPr lang="en-US" altLang="zh-CN" sz="2800" b="1" dirty="0">
                <a:latin typeface="Arial" panose="020B0604020202020204" pitchFamily="34" charset="0"/>
                <a:ea typeface="宋体" panose="02010600030101010101" pitchFamily="2" charset="-122"/>
              </a:rPr>
              <a:t>,</a:t>
            </a:r>
            <a:r>
              <a:rPr lang="zh-CN" altLang="en-US" sz="2800" b="1" dirty="0">
                <a:latin typeface="Arial" panose="020B0604020202020204" pitchFamily="34" charset="0"/>
                <a:ea typeface="宋体" panose="02010600030101010101" pitchFamily="2" charset="-122"/>
              </a:rPr>
              <a:t>具体操作如下：在所选的</a:t>
            </a:r>
            <a:r>
              <a:rPr lang="en-US" altLang="zh-CN" sz="2800" b="1" dirty="0">
                <a:latin typeface="Arial" panose="020B0604020202020204" pitchFamily="34" charset="0"/>
                <a:ea typeface="宋体" panose="02010600030101010101" pitchFamily="2" charset="-122"/>
              </a:rPr>
              <a:t>Eclipse</a:t>
            </a:r>
            <a:r>
              <a:rPr lang="zh-CN" altLang="en-US" sz="2800" b="1" dirty="0">
                <a:latin typeface="Arial" panose="020B0604020202020204" pitchFamily="34" charset="0"/>
                <a:ea typeface="宋体" panose="02010600030101010101" pitchFamily="2" charset="-122"/>
              </a:rPr>
              <a:t>项目（</a:t>
            </a:r>
            <a:r>
              <a:rPr lang="en-US" altLang="zh-CN" sz="2800" b="1" dirty="0">
                <a:latin typeface="Arial" panose="020B0604020202020204" pitchFamily="34" charset="0"/>
                <a:ea typeface="宋体" panose="02010600030101010101" pitchFamily="2" charset="-122"/>
              </a:rPr>
              <a:t>Dblab</a:t>
            </a:r>
            <a:r>
              <a:rPr lang="zh-CN" altLang="en-US" sz="2800" b="1" dirty="0">
                <a:latin typeface="Arial" panose="020B0604020202020204" pitchFamily="34" charset="0"/>
                <a:ea typeface="宋体" panose="02010600030101010101" pitchFamily="2" charset="-122"/>
              </a:rPr>
              <a:t>）上右键点击</a:t>
            </a:r>
            <a:r>
              <a:rPr lang="en-US" altLang="zh-CN" sz="2800" b="1" dirty="0">
                <a:latin typeface="Arial" panose="020B0604020202020204" pitchFamily="34" charset="0"/>
                <a:ea typeface="宋体" panose="02010600030101010101" pitchFamily="2" charset="-122"/>
              </a:rPr>
              <a:t>—&gt;</a:t>
            </a:r>
            <a:r>
              <a:rPr lang="zh-CN" altLang="en-US" sz="2800" b="1" dirty="0">
                <a:latin typeface="Arial" panose="020B0604020202020204" pitchFamily="34" charset="0"/>
                <a:ea typeface="宋体" panose="02010600030101010101" pitchFamily="2" charset="-122"/>
              </a:rPr>
              <a:t>弹出菜单中选择</a:t>
            </a:r>
            <a:r>
              <a:rPr lang="en-US" altLang="zh-CN" sz="2800" b="1" dirty="0">
                <a:latin typeface="Arial" panose="020B0604020202020204" pitchFamily="34" charset="0"/>
                <a:ea typeface="宋体" panose="02010600030101010101" pitchFamily="2" charset="-122"/>
              </a:rPr>
              <a:t>&gt;Properties—&gt;Java Build Path—&gt;Libraries—&gt;Add External JARS</a:t>
            </a:r>
            <a:r>
              <a:rPr lang="zh-CN" altLang="en-US" sz="2800" b="1" dirty="0">
                <a:latin typeface="Arial" panose="020B0604020202020204" pitchFamily="34" charset="0"/>
                <a:ea typeface="宋体" panose="02010600030101010101" pitchFamily="2" charset="-122"/>
              </a:rPr>
              <a:t>：</a:t>
            </a:r>
            <a:endParaRPr lang="zh-CN" altLang="en-US" sz="2800" b="1" dirty="0">
              <a:latin typeface="Arial" panose="020B0604020202020204" pitchFamily="34" charset="0"/>
              <a:ea typeface="宋体" panose="02010600030101010101" pitchFamily="2" charset="-122"/>
            </a:endParaRPr>
          </a:p>
        </p:txBody>
      </p:sp>
      <p:pic>
        <p:nvPicPr>
          <p:cNvPr id="82947" name="Picture 2" descr="c:\users\lenovo\appdata\roaming\360se6\User Data\temp\%E9%80%89%E5%8C%BA_0021.png"/>
          <p:cNvPicPr>
            <a:picLocks noChangeAspect="1"/>
          </p:cNvPicPr>
          <p:nvPr/>
        </p:nvPicPr>
        <p:blipFill>
          <a:blip r:embed="rId1"/>
          <a:stretch>
            <a:fillRect/>
          </a:stretch>
        </p:blipFill>
        <p:spPr>
          <a:xfrm>
            <a:off x="2182813" y="3109913"/>
            <a:ext cx="5087937" cy="3360737"/>
          </a:xfrm>
          <a:prstGeom prst="rect">
            <a:avLst/>
          </a:prstGeom>
          <a:noFill/>
          <a:ln w="9525">
            <a:noFill/>
          </a:ln>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3969"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pic>
        <p:nvPicPr>
          <p:cNvPr id="83970" name="Picture 2" descr="c:\users\lenovo\appdata\roaming\360se6\User Data\temp\%E9%80%89%E5%8C%BA_0031.png"/>
          <p:cNvPicPr>
            <a:picLocks noChangeAspect="1"/>
          </p:cNvPicPr>
          <p:nvPr/>
        </p:nvPicPr>
        <p:blipFill>
          <a:blip r:embed="rId1"/>
          <a:stretch>
            <a:fillRect/>
          </a:stretch>
        </p:blipFill>
        <p:spPr>
          <a:xfrm>
            <a:off x="914400" y="1143000"/>
            <a:ext cx="6934200" cy="5354638"/>
          </a:xfrm>
          <a:prstGeom prst="rect">
            <a:avLst/>
          </a:prstGeom>
          <a:noFill/>
          <a:ln w="9525">
            <a:noFill/>
          </a:ln>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4993"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80898" name="TextBox 2"/>
          <p:cNvSpPr txBox="1"/>
          <p:nvPr/>
        </p:nvSpPr>
        <p:spPr>
          <a:xfrm>
            <a:off x="260350" y="1898650"/>
            <a:ext cx="8582025" cy="2030095"/>
          </a:xfrm>
          <a:prstGeom prst="rect">
            <a:avLst/>
          </a:prstGeom>
          <a:noFill/>
          <a:ln w="9525">
            <a:noFill/>
          </a:ln>
        </p:spPr>
        <p:txBody>
          <a:bodyPr wrap="square" anchor="t" anchorCtr="0">
            <a:spAutoFit/>
          </a:bodyPr>
          <a:p>
            <a:pPr marL="457200" indent="-457200" eaLnBrk="0" hangingPunct="0">
              <a:lnSpc>
                <a:spcPct val="150000"/>
              </a:lnSpc>
              <a:buClr>
                <a:srgbClr val="FF0000"/>
              </a:buClr>
              <a:buFont typeface="Wingdings" panose="05000000000000000000" charset="0"/>
              <a:buChar char="n"/>
            </a:pPr>
            <a:r>
              <a:rPr lang="zh-CN" altLang="en-US" sz="2800" b="1" noProof="1" dirty="0">
                <a:solidFill>
                  <a:srgbClr val="FF0000"/>
                </a:solidFill>
                <a:latin typeface="微软雅黑" panose="020B0503020204020204" charset="-122"/>
                <a:ea typeface="微软雅黑" panose="020B0503020204020204" charset="-122"/>
                <a:cs typeface="+mn-cs"/>
              </a:rPr>
              <a:t>具体编程实例</a:t>
            </a:r>
            <a:endParaRPr lang="en-US" altLang="zh-CN" sz="2800" b="1" noProof="1" dirty="0">
              <a:solidFill>
                <a:srgbClr val="FF0000"/>
              </a:solidFill>
              <a:latin typeface="黑体" panose="02010609060101010101" pitchFamily="49" charset="-122"/>
              <a:ea typeface="黑体" panose="02010609060101010101" pitchFamily="49" charset="-122"/>
            </a:endParaRPr>
          </a:p>
          <a:p>
            <a:pPr algn="just" eaLnBrk="0" hangingPunct="0">
              <a:lnSpc>
                <a:spcPct val="150000"/>
              </a:lnSpc>
            </a:pPr>
            <a:r>
              <a:rPr lang="zh-CN" altLang="en-US" sz="2800" noProof="1" dirty="0">
                <a:latin typeface="Arial" panose="020B0604020202020204" pitchFamily="34" charset="0"/>
                <a:ea typeface="宋体" panose="02010600030101010101" pitchFamily="2" charset="-122"/>
                <a:cs typeface="+mn-cs"/>
              </a:rPr>
              <a:t>　　</a:t>
            </a:r>
            <a:r>
              <a:rPr lang="zh-CN" altLang="en-US" sz="2800" b="1" noProof="1" dirty="0">
                <a:latin typeface="Arial" panose="020B0604020202020204" pitchFamily="34" charset="0"/>
                <a:ea typeface="宋体" panose="02010600030101010101" pitchFamily="2" charset="-122"/>
                <a:cs typeface="+mn-cs"/>
              </a:rPr>
              <a:t>利用</a:t>
            </a:r>
            <a:r>
              <a:rPr lang="en-US" altLang="zh-CN" sz="2800" b="1" noProof="1" dirty="0">
                <a:latin typeface="Arial" panose="020B0604020202020204" pitchFamily="34" charset="0"/>
                <a:ea typeface="宋体" panose="02010600030101010101" pitchFamily="2" charset="-122"/>
                <a:cs typeface="+mn-cs"/>
              </a:rPr>
              <a:t>Hadoop </a:t>
            </a:r>
            <a:r>
              <a:rPr lang="zh-CN" altLang="en-US" sz="2800" b="1" noProof="1" dirty="0">
                <a:latin typeface="Arial" panose="020B0604020202020204" pitchFamily="34" charset="0"/>
                <a:ea typeface="宋体" panose="02010600030101010101" pitchFamily="2" charset="-122"/>
                <a:cs typeface="+mn-cs"/>
              </a:rPr>
              <a:t>的</a:t>
            </a:r>
            <a:r>
              <a:rPr lang="en-US" altLang="zh-CN" sz="2800" b="1" noProof="1" dirty="0">
                <a:latin typeface="Arial" panose="020B0604020202020204" pitchFamily="34" charset="0"/>
                <a:ea typeface="宋体" panose="02010600030101010101" pitchFamily="2" charset="-122"/>
                <a:cs typeface="+mn-cs"/>
              </a:rPr>
              <a:t>Java API</a:t>
            </a:r>
            <a:r>
              <a:rPr lang="zh-CN" altLang="en-US" sz="2800" b="1" noProof="1" dirty="0">
                <a:latin typeface="Arial" panose="020B0604020202020204" pitchFamily="34" charset="0"/>
                <a:ea typeface="宋体" panose="02010600030101010101" pitchFamily="2" charset="-122"/>
                <a:cs typeface="+mn-cs"/>
              </a:rPr>
              <a:t>检测伪分布式文件系统</a:t>
            </a:r>
            <a:r>
              <a:rPr lang="en-US" altLang="zh-CN" sz="2800" b="1" noProof="1" dirty="0">
                <a:latin typeface="Arial" panose="020B0604020202020204" pitchFamily="34" charset="0"/>
                <a:ea typeface="宋体" panose="02010600030101010101" pitchFamily="2" charset="-122"/>
                <a:cs typeface="+mn-cs"/>
              </a:rPr>
              <a:t>HDFS</a:t>
            </a:r>
            <a:r>
              <a:rPr lang="zh-CN" altLang="en-US" sz="2800" b="1" noProof="1" dirty="0">
                <a:latin typeface="Arial" panose="020B0604020202020204" pitchFamily="34" charset="0"/>
                <a:ea typeface="宋体" panose="02010600030101010101" pitchFamily="2" charset="-122"/>
                <a:cs typeface="+mn-cs"/>
              </a:rPr>
              <a:t>上是否存在</a:t>
            </a:r>
            <a:r>
              <a:rPr lang="en-US" altLang="zh-CN" sz="2800" b="1" noProof="1" dirty="0">
                <a:latin typeface="Arial" panose="020B0604020202020204" pitchFamily="34" charset="0"/>
                <a:ea typeface="宋体" panose="02010600030101010101" pitchFamily="2" charset="-122"/>
                <a:cs typeface="+mn-cs"/>
                <a:sym typeface="+mn-ea"/>
              </a:rPr>
              <a:t>input.txt</a:t>
            </a:r>
            <a:r>
              <a:rPr lang="zh-CN" altLang="en-US" sz="2800" b="1" noProof="1" dirty="0">
                <a:latin typeface="Arial" panose="020B0604020202020204" pitchFamily="34" charset="0"/>
                <a:ea typeface="宋体" panose="02010600030101010101" pitchFamily="2" charset="-122"/>
                <a:cs typeface="+mn-cs"/>
              </a:rPr>
              <a:t>文件？</a:t>
            </a:r>
            <a:endParaRPr lang="zh-CN" altLang="en-US" sz="2800" b="1" noProof="1" dirty="0">
              <a:latin typeface="Arial" panose="020B0604020202020204" pitchFamily="34" charset="0"/>
              <a:ea typeface="宋体" panose="02010600030101010101" pitchFamily="2" charset="-122"/>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6017"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86018" name="矩形 2"/>
          <p:cNvSpPr/>
          <p:nvPr/>
        </p:nvSpPr>
        <p:spPr>
          <a:xfrm>
            <a:off x="277813" y="1143000"/>
            <a:ext cx="8431212" cy="521970"/>
          </a:xfrm>
          <a:prstGeom prst="rect">
            <a:avLst/>
          </a:prstGeom>
          <a:noFill/>
          <a:ln w="9525">
            <a:noFill/>
          </a:ln>
        </p:spPr>
        <p:txBody>
          <a:bodyPr wrap="square" anchor="t" anchorCtr="0">
            <a:spAutoFit/>
          </a:bodyPr>
          <a:p>
            <a:pPr algn="just" eaLnBrk="0" hangingPunct="0"/>
            <a:r>
              <a:rPr lang="zh-CN" altLang="en-US" sz="2800" b="1" dirty="0">
                <a:solidFill>
                  <a:srgbClr val="FF0000"/>
                </a:solidFill>
                <a:latin typeface="微软雅黑" panose="020B0503020204020204" charset="-122"/>
                <a:ea typeface="微软雅黑" panose="020B0503020204020204" charset="-122"/>
              </a:rPr>
              <a:t>第一步：编写实现代码</a:t>
            </a:r>
            <a:endParaRPr lang="zh-CN" altLang="en-US" sz="2800" b="1" dirty="0">
              <a:solidFill>
                <a:srgbClr val="FF0000"/>
              </a:solidFill>
              <a:latin typeface="微软雅黑" panose="020B0503020204020204" charset="-122"/>
              <a:ea typeface="微软雅黑" panose="020B0503020204020204" charset="-122"/>
            </a:endParaRPr>
          </a:p>
        </p:txBody>
      </p:sp>
      <p:sp>
        <p:nvSpPr>
          <p:cNvPr id="86019" name="矩形 4"/>
          <p:cNvSpPr/>
          <p:nvPr/>
        </p:nvSpPr>
        <p:spPr>
          <a:xfrm>
            <a:off x="1752600" y="1676400"/>
            <a:ext cx="6096000" cy="4832350"/>
          </a:xfrm>
          <a:prstGeom prst="rect">
            <a:avLst/>
          </a:prstGeom>
          <a:solidFill>
            <a:schemeClr val="tx1"/>
          </a:solidFill>
          <a:ln w="9525">
            <a:noFill/>
          </a:ln>
        </p:spPr>
        <p:txBody>
          <a:bodyPr anchor="t" anchorCtr="0">
            <a:spAutoFit/>
          </a:bodyPr>
          <a:p>
            <a:pPr eaLnBrk="0" hangingPunct="0"/>
            <a:r>
              <a:rPr lang="pl-PL" altLang="zh-CN" sz="1400" dirty="0">
                <a:solidFill>
                  <a:srgbClr val="C678DD"/>
                </a:solidFill>
                <a:latin typeface="Arial" panose="020B0604020202020204" pitchFamily="34" charset="0"/>
                <a:ea typeface="宋体" panose="02010600030101010101" pitchFamily="2" charset="-122"/>
              </a:rPr>
              <a:t>import</a:t>
            </a:r>
            <a:r>
              <a:rPr lang="pl-PL" altLang="zh-CN" sz="1400" dirty="0">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org.apache.hadoop.conf.Configuration</a:t>
            </a:r>
            <a:r>
              <a:rPr lang="pl-PL" altLang="zh-CN" sz="1400" dirty="0">
                <a:latin typeface="Arial" panose="020B0604020202020204" pitchFamily="34" charset="0"/>
                <a:ea typeface="宋体" panose="02010600030101010101" pitchFamily="2" charset="-122"/>
              </a:rPr>
              <a:t>;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C678DD"/>
                </a:solidFill>
                <a:latin typeface="Arial" panose="020B0604020202020204" pitchFamily="34" charset="0"/>
                <a:ea typeface="宋体" panose="02010600030101010101" pitchFamily="2" charset="-122"/>
              </a:rPr>
              <a:t>import</a:t>
            </a:r>
            <a:r>
              <a:rPr lang="pl-PL" altLang="zh-CN" sz="1400" dirty="0">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org.apache.hadoop.fs.FileSystem</a:t>
            </a:r>
            <a:r>
              <a:rPr lang="pl-PL" altLang="zh-CN" sz="1400" dirty="0">
                <a:latin typeface="Arial" panose="020B0604020202020204" pitchFamily="34" charset="0"/>
                <a:ea typeface="宋体" panose="02010600030101010101" pitchFamily="2" charset="-122"/>
              </a:rPr>
              <a:t>;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C678DD"/>
                </a:solidFill>
                <a:latin typeface="Arial" panose="020B0604020202020204" pitchFamily="34" charset="0"/>
                <a:ea typeface="宋体" panose="02010600030101010101" pitchFamily="2" charset="-122"/>
              </a:rPr>
              <a:t>import</a:t>
            </a:r>
            <a:r>
              <a:rPr lang="pl-PL" altLang="zh-CN" sz="1400" dirty="0">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org.apache.hadoop.fs.Path</a:t>
            </a:r>
            <a:r>
              <a:rPr lang="pl-PL" altLang="zh-CN" sz="1400" dirty="0">
                <a:latin typeface="Arial" panose="020B0604020202020204" pitchFamily="34" charset="0"/>
                <a:ea typeface="宋体" panose="02010600030101010101" pitchFamily="2" charset="-122"/>
              </a:rPr>
              <a:t>;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latin typeface="Arial" panose="020B0604020202020204" pitchFamily="34" charset="0"/>
                <a:ea typeface="宋体" panose="02010600030101010101" pitchFamily="2" charset="-122"/>
              </a:rPr>
              <a:t>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C678DD"/>
                </a:solidFill>
                <a:latin typeface="Arial" panose="020B0604020202020204" pitchFamily="34" charset="0"/>
                <a:ea typeface="宋体" panose="02010600030101010101" pitchFamily="2" charset="-122"/>
              </a:rPr>
              <a:t>public</a:t>
            </a:r>
            <a:r>
              <a:rPr lang="pl-PL" altLang="zh-CN" sz="1400" dirty="0">
                <a:solidFill>
                  <a:srgbClr val="E5C07B"/>
                </a:solidFill>
                <a:latin typeface="Arial" panose="020B0604020202020204" pitchFamily="34" charset="0"/>
                <a:ea typeface="宋体" panose="02010600030101010101" pitchFamily="2" charset="-122"/>
              </a:rPr>
              <a:t> </a:t>
            </a:r>
            <a:r>
              <a:rPr lang="pl-PL" altLang="zh-CN" sz="1400" dirty="0">
                <a:solidFill>
                  <a:srgbClr val="C678DD"/>
                </a:solidFill>
                <a:latin typeface="Arial" panose="020B0604020202020204" pitchFamily="34" charset="0"/>
                <a:ea typeface="宋体" panose="02010600030101010101" pitchFamily="2" charset="-122"/>
              </a:rPr>
              <a:t>class</a:t>
            </a:r>
            <a:r>
              <a:rPr lang="pl-PL" altLang="zh-CN" sz="1400" dirty="0">
                <a:solidFill>
                  <a:srgbClr val="E5C07B"/>
                </a:solidFill>
                <a:latin typeface="Arial" panose="020B0604020202020204" pitchFamily="34" charset="0"/>
                <a:ea typeface="宋体" panose="02010600030101010101" pitchFamily="2" charset="-122"/>
              </a:rPr>
              <a:t> Chapter3 </a:t>
            </a:r>
            <a:r>
              <a:rPr lang="pl-PL" altLang="zh-CN" sz="1400" dirty="0">
                <a:solidFill>
                  <a:srgbClr val="ABB2BF"/>
                </a:solidFill>
                <a:latin typeface="Arial" panose="020B0604020202020204" pitchFamily="34" charset="0"/>
                <a:ea typeface="宋体" panose="02010600030101010101" pitchFamily="2" charset="-122"/>
              </a:rPr>
              <a:t>{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C678DD"/>
                </a:solidFill>
                <a:latin typeface="Arial" panose="020B0604020202020204" pitchFamily="34" charset="0"/>
                <a:ea typeface="宋体" panose="02010600030101010101" pitchFamily="2" charset="-122"/>
              </a:rPr>
              <a:t>public</a:t>
            </a:r>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C678DD"/>
                </a:solidFill>
                <a:latin typeface="Arial" panose="020B0604020202020204" pitchFamily="34" charset="0"/>
                <a:ea typeface="宋体" panose="02010600030101010101" pitchFamily="2" charset="-122"/>
              </a:rPr>
              <a:t>static</a:t>
            </a:r>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void</a:t>
            </a:r>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61AFEF"/>
                </a:solidFill>
                <a:latin typeface="Arial" panose="020B0604020202020204" pitchFamily="34" charset="0"/>
                <a:ea typeface="宋体" panose="02010600030101010101" pitchFamily="2" charset="-122"/>
              </a:rPr>
              <a:t>main</a:t>
            </a:r>
            <a:r>
              <a:rPr lang="pl-PL" altLang="zh-CN" sz="1400" dirty="0">
                <a:solidFill>
                  <a:srgbClr val="ABB2BF"/>
                </a:solidFill>
                <a:latin typeface="Arial" panose="020B0604020202020204" pitchFamily="34" charset="0"/>
                <a:ea typeface="宋体" panose="02010600030101010101" pitchFamily="2" charset="-122"/>
              </a:rPr>
              <a:t>(</a:t>
            </a:r>
            <a:r>
              <a:rPr lang="pl-PL" altLang="zh-CN" sz="1400" dirty="0">
                <a:solidFill>
                  <a:srgbClr val="E5C07B"/>
                </a:solidFill>
                <a:latin typeface="Arial" panose="020B0604020202020204" pitchFamily="34" charset="0"/>
                <a:ea typeface="宋体" panose="02010600030101010101" pitchFamily="2" charset="-122"/>
              </a:rPr>
              <a:t>String</a:t>
            </a:r>
            <a:r>
              <a:rPr lang="pl-PL" altLang="zh-CN" sz="1400" dirty="0">
                <a:solidFill>
                  <a:srgbClr val="ABB2BF"/>
                </a:solidFill>
                <a:latin typeface="Arial" panose="020B0604020202020204" pitchFamily="34" charset="0"/>
                <a:ea typeface="宋体" panose="02010600030101010101" pitchFamily="2" charset="-122"/>
              </a:rPr>
              <a:t>[] args) {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C678DD"/>
                </a:solidFill>
                <a:latin typeface="Arial" panose="020B0604020202020204" pitchFamily="34" charset="0"/>
                <a:ea typeface="宋体" panose="02010600030101010101" pitchFamily="2" charset="-122"/>
              </a:rPr>
              <a:t>try</a:t>
            </a:r>
            <a:r>
              <a:rPr lang="pl-PL" altLang="zh-CN" sz="1400" dirty="0">
                <a:solidFill>
                  <a:srgbClr val="ABB2BF"/>
                </a:solidFill>
                <a:latin typeface="Arial" panose="020B0604020202020204" pitchFamily="34" charset="0"/>
                <a:ea typeface="宋体" panose="02010600030101010101" pitchFamily="2" charset="-122"/>
              </a:rPr>
              <a:t> {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String</a:t>
            </a:r>
            <a:r>
              <a:rPr lang="pl-PL" altLang="zh-CN" sz="1400" dirty="0">
                <a:solidFill>
                  <a:srgbClr val="ABB2BF"/>
                </a:solidFill>
                <a:latin typeface="Arial" panose="020B0604020202020204" pitchFamily="34" charset="0"/>
                <a:ea typeface="宋体" panose="02010600030101010101" pitchFamily="2" charset="-122"/>
              </a:rPr>
              <a:t> </a:t>
            </a:r>
            <a:r>
              <a:rPr lang="en-US" altLang="zh-CN" sz="1400" dirty="0">
                <a:solidFill>
                  <a:srgbClr val="ABB2BF"/>
                </a:solidFill>
                <a:latin typeface="Arial" panose="020B0604020202020204" pitchFamily="34" charset="0"/>
                <a:ea typeface="宋体" panose="02010600030101010101" pitchFamily="2" charset="-122"/>
              </a:rPr>
              <a:t>filename</a:t>
            </a:r>
            <a:r>
              <a:rPr lang="pl-PL" altLang="zh-CN" sz="1400" dirty="0">
                <a:solidFill>
                  <a:srgbClr val="ABB2BF"/>
                </a:solidFill>
                <a:latin typeface="Arial" panose="020B0604020202020204" pitchFamily="34" charset="0"/>
                <a:ea typeface="宋体" panose="02010600030101010101" pitchFamily="2" charset="-122"/>
              </a:rPr>
              <a:t> = </a:t>
            </a:r>
            <a:r>
              <a:rPr lang="pl-PL" altLang="zh-CN" sz="1400" dirty="0">
                <a:solidFill>
                  <a:srgbClr val="98C379"/>
                </a:solidFill>
                <a:latin typeface="Arial" panose="020B0604020202020204" pitchFamily="34" charset="0"/>
                <a:ea typeface="宋体" panose="02010600030101010101" pitchFamily="2" charset="-122"/>
              </a:rPr>
              <a:t>"hdfs://localhost:9000/user/</a:t>
            </a:r>
            <a:r>
              <a:rPr lang="en-US" altLang="zh-CN" sz="1400" dirty="0">
                <a:solidFill>
                  <a:srgbClr val="98C379"/>
                </a:solidFill>
                <a:latin typeface="Arial" panose="020B0604020202020204" pitchFamily="34" charset="0"/>
                <a:ea typeface="宋体" panose="02010600030101010101" pitchFamily="2" charset="-122"/>
              </a:rPr>
              <a:t>hadoop</a:t>
            </a:r>
            <a:r>
              <a:rPr lang="pl-PL" altLang="zh-CN" sz="1400" dirty="0">
                <a:solidFill>
                  <a:srgbClr val="98C379"/>
                </a:solidFill>
                <a:latin typeface="Arial" panose="020B0604020202020204" pitchFamily="34" charset="0"/>
                <a:ea typeface="宋体" panose="02010600030101010101" pitchFamily="2" charset="-122"/>
              </a:rPr>
              <a:t>/test</a:t>
            </a:r>
            <a:r>
              <a:rPr lang="en-US" altLang="zh-CN" sz="1400" dirty="0">
                <a:solidFill>
                  <a:srgbClr val="98C379"/>
                </a:solidFill>
                <a:latin typeface="Arial" panose="020B0604020202020204" pitchFamily="34" charset="0"/>
                <a:ea typeface="宋体" panose="02010600030101010101" pitchFamily="2" charset="-122"/>
              </a:rPr>
              <a:t>.txt</a:t>
            </a:r>
            <a:r>
              <a:rPr lang="pl-PL" altLang="zh-CN" sz="1400" dirty="0">
                <a:solidFill>
                  <a:srgbClr val="98C379"/>
                </a:solidFill>
                <a:latin typeface="Arial" panose="020B0604020202020204" pitchFamily="34" charset="0"/>
                <a:ea typeface="宋体" panose="02010600030101010101" pitchFamily="2" charset="-122"/>
              </a:rPr>
              <a:t>"</a:t>
            </a:r>
            <a:r>
              <a:rPr lang="pl-PL" altLang="zh-CN" sz="1400" dirty="0">
                <a:solidFill>
                  <a:srgbClr val="ABB2BF"/>
                </a:solidFill>
                <a:latin typeface="Arial" panose="020B0604020202020204" pitchFamily="34" charset="0"/>
                <a:ea typeface="宋体" panose="02010600030101010101" pitchFamily="2" charset="-122"/>
              </a:rPr>
              <a:t>;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Configuration</a:t>
            </a:r>
            <a:r>
              <a:rPr lang="pl-PL" altLang="zh-CN" sz="1400" dirty="0">
                <a:solidFill>
                  <a:srgbClr val="ABB2BF"/>
                </a:solidFill>
                <a:latin typeface="Arial" panose="020B0604020202020204" pitchFamily="34" charset="0"/>
                <a:ea typeface="宋体" panose="02010600030101010101" pitchFamily="2" charset="-122"/>
              </a:rPr>
              <a:t> conf = </a:t>
            </a:r>
            <a:r>
              <a:rPr lang="pl-PL" altLang="zh-CN" sz="1400" dirty="0">
                <a:solidFill>
                  <a:srgbClr val="C678DD"/>
                </a:solidFill>
                <a:latin typeface="Arial" panose="020B0604020202020204" pitchFamily="34" charset="0"/>
                <a:ea typeface="宋体" panose="02010600030101010101" pitchFamily="2" charset="-122"/>
              </a:rPr>
              <a:t>new</a:t>
            </a:r>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Configuration</a:t>
            </a:r>
            <a:r>
              <a:rPr lang="pl-PL" altLang="zh-CN" sz="1400" dirty="0">
                <a:solidFill>
                  <a:srgbClr val="ABB2BF"/>
                </a:solidFill>
                <a:latin typeface="Arial" panose="020B0604020202020204" pitchFamily="34" charset="0"/>
                <a:ea typeface="宋体" panose="02010600030101010101" pitchFamily="2" charset="-122"/>
              </a:rPr>
              <a:t>();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FileSystem</a:t>
            </a:r>
            <a:r>
              <a:rPr lang="pl-PL" altLang="zh-CN" sz="1400" dirty="0">
                <a:solidFill>
                  <a:srgbClr val="ABB2BF"/>
                </a:solidFill>
                <a:latin typeface="Arial" panose="020B0604020202020204" pitchFamily="34" charset="0"/>
                <a:ea typeface="宋体" panose="02010600030101010101" pitchFamily="2" charset="-122"/>
              </a:rPr>
              <a:t> fs = </a:t>
            </a:r>
            <a:r>
              <a:rPr lang="pl-PL" altLang="zh-CN" sz="1400" dirty="0">
                <a:solidFill>
                  <a:srgbClr val="E5C07B"/>
                </a:solidFill>
                <a:latin typeface="Arial" panose="020B0604020202020204" pitchFamily="34" charset="0"/>
                <a:ea typeface="宋体" panose="02010600030101010101" pitchFamily="2" charset="-122"/>
              </a:rPr>
              <a:t>FileSystem</a:t>
            </a:r>
            <a:r>
              <a:rPr lang="pl-PL" altLang="zh-CN" sz="1400" dirty="0">
                <a:solidFill>
                  <a:srgbClr val="ABB2BF"/>
                </a:solidFill>
                <a:latin typeface="Arial" panose="020B0604020202020204" pitchFamily="34" charset="0"/>
                <a:ea typeface="宋体" panose="02010600030101010101" pitchFamily="2" charset="-122"/>
              </a:rPr>
              <a:t>.get(conf);</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C678DD"/>
                </a:solidFill>
                <a:latin typeface="Arial" panose="020B0604020202020204" pitchFamily="34" charset="0"/>
                <a:ea typeface="宋体" panose="02010600030101010101" pitchFamily="2" charset="-122"/>
              </a:rPr>
              <a:t>if</a:t>
            </a:r>
            <a:r>
              <a:rPr lang="pl-PL" altLang="zh-CN" sz="1400" dirty="0">
                <a:solidFill>
                  <a:srgbClr val="ABB2BF"/>
                </a:solidFill>
                <a:latin typeface="Arial" panose="020B0604020202020204" pitchFamily="34" charset="0"/>
                <a:ea typeface="宋体" panose="02010600030101010101" pitchFamily="2" charset="-122"/>
              </a:rPr>
              <a:t>(fs.exists(</a:t>
            </a:r>
            <a:r>
              <a:rPr lang="pl-PL" altLang="zh-CN" sz="1400" dirty="0">
                <a:solidFill>
                  <a:srgbClr val="C678DD"/>
                </a:solidFill>
                <a:latin typeface="Arial" panose="020B0604020202020204" pitchFamily="34" charset="0"/>
                <a:ea typeface="宋体" panose="02010600030101010101" pitchFamily="2" charset="-122"/>
              </a:rPr>
              <a:t>new</a:t>
            </a:r>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Path</a:t>
            </a:r>
            <a:r>
              <a:rPr lang="pl-PL" altLang="zh-CN" sz="1400" dirty="0">
                <a:solidFill>
                  <a:srgbClr val="ABB2BF"/>
                </a:solidFill>
                <a:latin typeface="Arial" panose="020B0604020202020204" pitchFamily="34" charset="0"/>
                <a:ea typeface="宋体" panose="02010600030101010101" pitchFamily="2" charset="-122"/>
              </a:rPr>
              <a:t>(</a:t>
            </a:r>
            <a:r>
              <a:rPr lang="en-US" altLang="zh-CN" sz="1400" dirty="0">
                <a:solidFill>
                  <a:srgbClr val="ABB2BF"/>
                </a:solidFill>
                <a:latin typeface="Arial" panose="020B0604020202020204" pitchFamily="34" charset="0"/>
                <a:ea typeface="宋体" panose="02010600030101010101" pitchFamily="2" charset="-122"/>
              </a:rPr>
              <a:t>filename</a:t>
            </a:r>
            <a:r>
              <a:rPr lang="pl-PL" altLang="zh-CN" sz="1400" dirty="0">
                <a:solidFill>
                  <a:srgbClr val="ABB2BF"/>
                </a:solidFill>
                <a:latin typeface="Arial" panose="020B0604020202020204" pitchFamily="34" charset="0"/>
                <a:ea typeface="宋体" panose="02010600030101010101" pitchFamily="2" charset="-122"/>
              </a:rPr>
              <a:t>))){</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System</a:t>
            </a:r>
            <a:r>
              <a:rPr lang="pl-PL" altLang="zh-CN" sz="1400" dirty="0">
                <a:solidFill>
                  <a:srgbClr val="ABB2BF"/>
                </a:solidFill>
                <a:latin typeface="Arial" panose="020B0604020202020204" pitchFamily="34" charset="0"/>
                <a:ea typeface="宋体" panose="02010600030101010101" pitchFamily="2" charset="-122"/>
              </a:rPr>
              <a:t>.out.println(</a:t>
            </a:r>
            <a:r>
              <a:rPr lang="pl-PL" altLang="zh-CN" sz="1400" dirty="0">
                <a:solidFill>
                  <a:srgbClr val="98C379"/>
                </a:solidFill>
                <a:latin typeface="Arial" panose="020B0604020202020204" pitchFamily="34" charset="0"/>
                <a:ea typeface="宋体" panose="02010600030101010101" pitchFamily="2" charset="-122"/>
              </a:rPr>
              <a:t>"</a:t>
            </a:r>
            <a:r>
              <a:rPr lang="zh-CN" altLang="pl-PL" sz="1400" dirty="0">
                <a:solidFill>
                  <a:srgbClr val="98C379"/>
                </a:solidFill>
                <a:latin typeface="Arial" panose="020B0604020202020204" pitchFamily="34" charset="0"/>
                <a:ea typeface="宋体" panose="02010600030101010101" pitchFamily="2" charset="-122"/>
              </a:rPr>
              <a:t>文件存在</a:t>
            </a:r>
            <a:r>
              <a:rPr lang="pl-PL" altLang="zh-CN" sz="1400" dirty="0">
                <a:solidFill>
                  <a:srgbClr val="98C379"/>
                </a:solidFill>
                <a:latin typeface="Arial" panose="020B0604020202020204" pitchFamily="34" charset="0"/>
                <a:ea typeface="宋体" panose="02010600030101010101" pitchFamily="2" charset="-122"/>
              </a:rPr>
              <a:t>"</a:t>
            </a:r>
            <a:r>
              <a:rPr lang="pl-PL" altLang="zh-CN" sz="1400" dirty="0">
                <a:solidFill>
                  <a:srgbClr val="ABB2BF"/>
                </a:solidFill>
                <a:latin typeface="Arial" panose="020B0604020202020204" pitchFamily="34" charset="0"/>
                <a:ea typeface="宋体" panose="02010600030101010101" pitchFamily="2" charset="-122"/>
              </a:rPr>
              <a:t>);</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C678DD"/>
                </a:solidFill>
                <a:latin typeface="Arial" panose="020B0604020202020204" pitchFamily="34" charset="0"/>
                <a:ea typeface="宋体" panose="02010600030101010101" pitchFamily="2" charset="-122"/>
              </a:rPr>
              <a:t>else</a:t>
            </a:r>
            <a:r>
              <a:rPr lang="pl-PL" altLang="zh-CN" sz="1400" dirty="0">
                <a:solidFill>
                  <a:srgbClr val="ABB2BF"/>
                </a:solidFill>
                <a:latin typeface="Arial" panose="020B0604020202020204" pitchFamily="34" charset="0"/>
                <a:ea typeface="宋体" panose="02010600030101010101" pitchFamily="2" charset="-122"/>
              </a:rPr>
              <a:t>{</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System</a:t>
            </a:r>
            <a:r>
              <a:rPr lang="pl-PL" altLang="zh-CN" sz="1400" dirty="0">
                <a:solidFill>
                  <a:srgbClr val="ABB2BF"/>
                </a:solidFill>
                <a:latin typeface="Arial" panose="020B0604020202020204" pitchFamily="34" charset="0"/>
                <a:ea typeface="宋体" panose="02010600030101010101" pitchFamily="2" charset="-122"/>
              </a:rPr>
              <a:t>.out.println(</a:t>
            </a:r>
            <a:r>
              <a:rPr lang="pl-PL" altLang="zh-CN" sz="1400" dirty="0">
                <a:solidFill>
                  <a:srgbClr val="98C379"/>
                </a:solidFill>
                <a:latin typeface="Arial" panose="020B0604020202020204" pitchFamily="34" charset="0"/>
                <a:ea typeface="宋体" panose="02010600030101010101" pitchFamily="2" charset="-122"/>
              </a:rPr>
              <a:t>"</a:t>
            </a:r>
            <a:r>
              <a:rPr lang="zh-CN" altLang="pl-PL" sz="1400" dirty="0">
                <a:solidFill>
                  <a:srgbClr val="98C379"/>
                </a:solidFill>
                <a:latin typeface="Arial" panose="020B0604020202020204" pitchFamily="34" charset="0"/>
                <a:ea typeface="宋体" panose="02010600030101010101" pitchFamily="2" charset="-122"/>
              </a:rPr>
              <a:t>文件不存在</a:t>
            </a:r>
            <a:r>
              <a:rPr lang="pl-PL" altLang="zh-CN" sz="1400" dirty="0">
                <a:solidFill>
                  <a:srgbClr val="98C379"/>
                </a:solidFill>
                <a:latin typeface="Arial" panose="020B0604020202020204" pitchFamily="34" charset="0"/>
                <a:ea typeface="宋体" panose="02010600030101010101" pitchFamily="2" charset="-122"/>
              </a:rPr>
              <a:t>"</a:t>
            </a:r>
            <a:r>
              <a:rPr lang="pl-PL" altLang="zh-CN" sz="1400" dirty="0">
                <a:solidFill>
                  <a:srgbClr val="ABB2BF"/>
                </a:solidFill>
                <a:latin typeface="Arial" panose="020B0604020202020204" pitchFamily="34" charset="0"/>
                <a:ea typeface="宋体" panose="02010600030101010101" pitchFamily="2" charset="-122"/>
              </a:rPr>
              <a:t>);</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 </a:t>
            </a:r>
            <a:r>
              <a:rPr lang="pl-PL" altLang="zh-CN" sz="1400" dirty="0">
                <a:solidFill>
                  <a:srgbClr val="C678DD"/>
                </a:solidFill>
                <a:latin typeface="Arial" panose="020B0604020202020204" pitchFamily="34" charset="0"/>
                <a:ea typeface="宋体" panose="02010600030101010101" pitchFamily="2" charset="-122"/>
              </a:rPr>
              <a:t>catch</a:t>
            </a:r>
            <a:r>
              <a:rPr lang="pl-PL" altLang="zh-CN" sz="1400" dirty="0">
                <a:solidFill>
                  <a:srgbClr val="ABB2BF"/>
                </a:solidFill>
                <a:latin typeface="Arial" panose="020B0604020202020204" pitchFamily="34" charset="0"/>
                <a:ea typeface="宋体" panose="02010600030101010101" pitchFamily="2" charset="-122"/>
              </a:rPr>
              <a:t> (</a:t>
            </a:r>
            <a:r>
              <a:rPr lang="pl-PL" altLang="zh-CN" sz="1400" dirty="0">
                <a:solidFill>
                  <a:srgbClr val="E5C07B"/>
                </a:solidFill>
                <a:latin typeface="Arial" panose="020B0604020202020204" pitchFamily="34" charset="0"/>
                <a:ea typeface="宋体" panose="02010600030101010101" pitchFamily="2" charset="-122"/>
              </a:rPr>
              <a:t>Exception</a:t>
            </a:r>
            <a:r>
              <a:rPr lang="pl-PL" altLang="zh-CN" sz="1400" dirty="0">
                <a:solidFill>
                  <a:srgbClr val="ABB2BF"/>
                </a:solidFill>
                <a:latin typeface="Arial" panose="020B0604020202020204" pitchFamily="34" charset="0"/>
                <a:ea typeface="宋体" panose="02010600030101010101" pitchFamily="2" charset="-122"/>
              </a:rPr>
              <a:t> e) {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e.printStackTrace();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    }  </a:t>
            </a:r>
            <a:endParaRPr lang="pl-PL" altLang="zh-CN" sz="1400" dirty="0">
              <a:latin typeface="Arial" panose="020B0604020202020204" pitchFamily="34" charset="0"/>
              <a:ea typeface="宋体" panose="02010600030101010101" pitchFamily="2" charset="-122"/>
            </a:endParaRPr>
          </a:p>
          <a:p>
            <a:pPr eaLnBrk="0" hangingPunct="0"/>
            <a:r>
              <a:rPr lang="pl-PL" altLang="zh-CN" sz="1400" dirty="0">
                <a:solidFill>
                  <a:srgbClr val="ABB2BF"/>
                </a:solidFill>
                <a:latin typeface="Arial" panose="020B0604020202020204" pitchFamily="34" charset="0"/>
                <a:ea typeface="宋体" panose="02010600030101010101" pitchFamily="2" charset="-122"/>
              </a:rPr>
              <a:t>}</a:t>
            </a:r>
            <a:endParaRPr lang="pl-PL" altLang="zh-CN" sz="1400" dirty="0">
              <a:latin typeface="Arial" panose="020B0604020202020204" pitchFamily="34" charset="0"/>
              <a:ea typeface="宋体" panose="02010600030101010101" pitchFamily="2" charset="-122"/>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7041" name="标题 1"/>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en-US" dirty="0"/>
          </a:p>
        </p:txBody>
      </p:sp>
      <p:sp>
        <p:nvSpPr>
          <p:cNvPr id="87042" name="矩形 4"/>
          <p:cNvSpPr/>
          <p:nvPr/>
        </p:nvSpPr>
        <p:spPr>
          <a:xfrm>
            <a:off x="228600" y="1373188"/>
            <a:ext cx="8582025" cy="3538220"/>
          </a:xfrm>
          <a:prstGeom prst="rect">
            <a:avLst/>
          </a:prstGeom>
          <a:noFill/>
          <a:ln w="9525">
            <a:noFill/>
          </a:ln>
        </p:spPr>
        <p:txBody>
          <a:bodyPr wrap="square" anchor="t" anchorCtr="0">
            <a:spAutoFit/>
          </a:bodyPr>
          <a:p>
            <a:pPr algn="just" eaLnBrk="0" hangingPunct="0">
              <a:lnSpc>
                <a:spcPct val="200000"/>
              </a:lnSpc>
            </a:pPr>
            <a:r>
              <a:rPr lang="zh-CN" altLang="en-US" sz="2800" b="1" dirty="0">
                <a:solidFill>
                  <a:srgbClr val="FF0000"/>
                </a:solidFill>
                <a:latin typeface="微软雅黑" panose="020B0503020204020204" charset="-122"/>
                <a:ea typeface="微软雅黑" panose="020B0503020204020204" charset="-122"/>
              </a:rPr>
              <a:t>第二步：放置配置文件到当前工程下面</a:t>
            </a:r>
            <a:endParaRPr lang="zh-CN" altLang="en-US" sz="2800" b="1" dirty="0">
              <a:solidFill>
                <a:srgbClr val="FF0000"/>
              </a:solidFill>
              <a:latin typeface="微软雅黑" panose="020B0503020204020204" charset="-122"/>
              <a:ea typeface="微软雅黑" panose="020B0503020204020204" charset="-122"/>
            </a:endParaRPr>
          </a:p>
          <a:p>
            <a:pPr algn="just" eaLnBrk="0" hangingPunct="0">
              <a:lnSpc>
                <a:spcPct val="200000"/>
              </a:lnSpc>
            </a:pPr>
            <a:r>
              <a:rPr lang="en-US" altLang="zh-CN" sz="2800" b="1" dirty="0">
                <a:latin typeface="Arial" panose="020B0604020202020204" pitchFamily="34" charset="0"/>
                <a:ea typeface="宋体" panose="02010600030101010101" pitchFamily="2" charset="-122"/>
              </a:rPr>
              <a:t>        </a:t>
            </a:r>
            <a:r>
              <a:rPr lang="zh-CN" altLang="en-US" sz="2800" b="1" dirty="0">
                <a:latin typeface="Arial" panose="020B0604020202020204" pitchFamily="34" charset="0"/>
                <a:ea typeface="宋体" panose="02010600030101010101" pitchFamily="2" charset="-122"/>
              </a:rPr>
              <a:t>需要把集群上的</a:t>
            </a:r>
            <a:r>
              <a:rPr lang="en-US" altLang="zh-CN" sz="2800" b="1" dirty="0">
                <a:latin typeface="Arial" panose="020B0604020202020204" pitchFamily="34" charset="0"/>
                <a:ea typeface="宋体" panose="02010600030101010101" pitchFamily="2" charset="-122"/>
              </a:rPr>
              <a:t>core-site.xml</a:t>
            </a:r>
            <a:r>
              <a:rPr lang="zh-CN" altLang="en-US" sz="2800" b="1" dirty="0">
                <a:latin typeface="Arial" panose="020B0604020202020204" pitchFamily="34" charset="0"/>
                <a:ea typeface="宋体" panose="02010600030101010101" pitchFamily="2" charset="-122"/>
              </a:rPr>
              <a:t>和</a:t>
            </a:r>
            <a:r>
              <a:rPr lang="en-US" altLang="zh-CN" sz="2800" b="1" dirty="0">
                <a:latin typeface="Arial" panose="020B0604020202020204" pitchFamily="34" charset="0"/>
                <a:ea typeface="宋体" panose="02010600030101010101" pitchFamily="2" charset="-122"/>
              </a:rPr>
              <a:t>hdfs-site.xml</a:t>
            </a:r>
            <a:r>
              <a:rPr lang="zh-CN" altLang="en-US" sz="2800" b="1" dirty="0">
                <a:latin typeface="Arial" panose="020B0604020202020204" pitchFamily="34" charset="0"/>
                <a:ea typeface="宋体" panose="02010600030101010101" pitchFamily="2" charset="-122"/>
              </a:rPr>
              <a:t>（这两文件存在</a:t>
            </a:r>
            <a:r>
              <a:rPr lang="en-US" altLang="zh-CN" sz="2800" b="1" dirty="0">
                <a:latin typeface="Arial" panose="020B0604020202020204" pitchFamily="34" charset="0"/>
                <a:ea typeface="宋体" panose="02010600030101010101" pitchFamily="2" charset="-122"/>
              </a:rPr>
              <a:t>/hadoop/etc/hadoop</a:t>
            </a:r>
            <a:r>
              <a:rPr lang="zh-CN" altLang="en-US" sz="2800" b="1" dirty="0">
                <a:latin typeface="Arial" panose="020B0604020202020204" pitchFamily="34" charset="0"/>
                <a:ea typeface="宋体" panose="02010600030101010101" pitchFamily="2" charset="-122"/>
              </a:rPr>
              <a:t>目录下</a:t>
            </a:r>
            <a:r>
              <a:rPr lang="zh-CN" altLang="en-US" sz="2800" b="1" dirty="0">
                <a:latin typeface="Arial" panose="020B0604020202020204" pitchFamily="34" charset="0"/>
                <a:ea typeface="宋体" panose="02010600030101010101" pitchFamily="2" charset="-122"/>
                <a:sym typeface="宋体" panose="02010600030101010101" pitchFamily="2" charset="-122"/>
              </a:rPr>
              <a:t>）</a:t>
            </a:r>
            <a:r>
              <a:rPr lang="zh-CN" altLang="en-US" sz="2800" b="1" dirty="0">
                <a:latin typeface="Arial" panose="020B0604020202020204" pitchFamily="34" charset="0"/>
                <a:ea typeface="宋体" panose="02010600030101010101" pitchFamily="2" charset="-122"/>
              </a:rPr>
              <a:t>放到当前工程项目下，即</a:t>
            </a:r>
            <a:r>
              <a:rPr lang="en-US" altLang="zh-CN" sz="2800" b="1" dirty="0">
                <a:latin typeface="Arial" panose="020B0604020202020204" pitchFamily="34" charset="0"/>
                <a:ea typeface="宋体" panose="02010600030101010101" pitchFamily="2" charset="-122"/>
              </a:rPr>
              <a:t>eclipse</a:t>
            </a:r>
            <a:r>
              <a:rPr lang="zh-CN" altLang="en-US" sz="2800" b="1" dirty="0">
                <a:latin typeface="Arial" panose="020B0604020202020204" pitchFamily="34" charset="0"/>
                <a:ea typeface="宋体" panose="02010600030101010101" pitchFamily="2" charset="-122"/>
              </a:rPr>
              <a:t>工作目录的</a:t>
            </a:r>
            <a:r>
              <a:rPr lang="en-US" altLang="zh-CN" sz="2800" b="1" dirty="0">
                <a:latin typeface="Arial" panose="020B0604020202020204" pitchFamily="34" charset="0"/>
                <a:ea typeface="宋体" panose="02010600030101010101" pitchFamily="2" charset="-122"/>
              </a:rPr>
              <a:t>bin</a:t>
            </a:r>
            <a:r>
              <a:rPr lang="zh-CN" altLang="en-US" sz="2800" b="1" dirty="0">
                <a:latin typeface="Arial" panose="020B0604020202020204" pitchFamily="34" charset="0"/>
                <a:ea typeface="宋体" panose="02010600030101010101" pitchFamily="2" charset="-122"/>
              </a:rPr>
              <a:t>文件夹下面。</a:t>
            </a:r>
            <a:endParaRPr lang="zh-CN" altLang="en-US" sz="2800" b="1" dirty="0">
              <a:latin typeface="Arial" panose="020B0604020202020204" pitchFamily="34" charset="0"/>
              <a:ea typeface="宋体" panose="02010600030101010101" pitchFamily="2" charset="-122"/>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8065" name="标题 2"/>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zh-CN" dirty="0"/>
          </a:p>
        </p:txBody>
      </p:sp>
      <p:sp>
        <p:nvSpPr>
          <p:cNvPr id="88066" name="矩形 3"/>
          <p:cNvSpPr/>
          <p:nvPr/>
        </p:nvSpPr>
        <p:spPr>
          <a:xfrm>
            <a:off x="284163" y="1068388"/>
            <a:ext cx="8615362" cy="5217160"/>
          </a:xfrm>
          <a:prstGeom prst="rect">
            <a:avLst/>
          </a:prstGeom>
          <a:noFill/>
          <a:ln w="9525">
            <a:noFill/>
          </a:ln>
        </p:spPr>
        <p:txBody>
          <a:bodyPr wrap="square" anchor="t" anchorCtr="0">
            <a:spAutoFit/>
          </a:bodyPr>
          <a:p>
            <a:pPr algn="just">
              <a:lnSpc>
                <a:spcPct val="170000"/>
              </a:lnSpc>
              <a:buFontTx/>
            </a:pPr>
            <a:r>
              <a:rPr lang="zh-CN" altLang="en-US" sz="2800" b="1" dirty="0">
                <a:solidFill>
                  <a:srgbClr val="FF0000"/>
                </a:solidFill>
                <a:latin typeface="微软雅黑" panose="020B0503020204020204" charset="-122"/>
                <a:ea typeface="微软雅黑" panose="020B0503020204020204" charset="-122"/>
              </a:rPr>
              <a:t>实例二：</a:t>
            </a:r>
            <a:endParaRPr lang="zh-CN" altLang="en-US" sz="2800" b="1" dirty="0">
              <a:solidFill>
                <a:schemeClr val="accent2"/>
              </a:solidFill>
              <a:latin typeface="黑体" panose="02010609060101010101" pitchFamily="49" charset="-122"/>
              <a:ea typeface="黑体" panose="02010609060101010101" pitchFamily="49" charset="-122"/>
            </a:endParaRPr>
          </a:p>
          <a:p>
            <a:pPr algn="just">
              <a:lnSpc>
                <a:spcPct val="170000"/>
              </a:lnSpc>
              <a:buFontTx/>
            </a:pPr>
            <a:r>
              <a:rPr lang="zh-CN" altLang="en-US" sz="2800" b="1" dirty="0">
                <a:solidFill>
                  <a:schemeClr val="accent2"/>
                </a:solidFill>
                <a:latin typeface="黑体" panose="02010609060101010101" pitchFamily="49" charset="-122"/>
                <a:ea typeface="黑体" panose="02010609060101010101" pitchFamily="49" charset="-122"/>
              </a:rPr>
              <a:t> </a:t>
            </a:r>
            <a:r>
              <a:rPr lang="en-US" altLang="zh-CN" sz="2800" b="1" dirty="0">
                <a:solidFill>
                  <a:schemeClr val="accent2"/>
                </a:solidFill>
                <a:latin typeface="黑体" panose="02010609060101010101" pitchFamily="49" charset="-122"/>
                <a:ea typeface="黑体" panose="02010609060101010101" pitchFamily="49" charset="-122"/>
              </a:rPr>
              <a:t>   </a:t>
            </a:r>
            <a:r>
              <a:rPr lang="zh-CN" altLang="en-US" sz="2800" b="1" dirty="0">
                <a:latin typeface="Arial" panose="020B0604020202020204" pitchFamily="34" charset="0"/>
                <a:ea typeface="宋体" panose="02010600030101010101" pitchFamily="2" charset="-122"/>
              </a:rPr>
              <a:t>利用</a:t>
            </a:r>
            <a:r>
              <a:rPr lang="en-US" altLang="zh-CN" sz="2800" b="1" dirty="0">
                <a:latin typeface="Arial" panose="020B0604020202020204" pitchFamily="34" charset="0"/>
                <a:ea typeface="宋体" panose="02010600030101010101" pitchFamily="2" charset="-122"/>
              </a:rPr>
              <a:t>hadoop</a:t>
            </a:r>
            <a:r>
              <a:rPr lang="zh-CN" altLang="en-US" sz="2800" b="1" dirty="0">
                <a:latin typeface="Arial" panose="020B0604020202020204" pitchFamily="34" charset="0"/>
                <a:ea typeface="宋体" panose="02010600030101010101" pitchFamily="2" charset="-122"/>
              </a:rPr>
              <a:t>系统的</a:t>
            </a:r>
            <a:r>
              <a:rPr lang="en-US" altLang="zh-CN" sz="2800" b="1" dirty="0">
                <a:latin typeface="Arial" panose="020B0604020202020204" pitchFamily="34" charset="0"/>
                <a:ea typeface="宋体" panose="02010600030101010101" pitchFamily="2" charset="-122"/>
              </a:rPr>
              <a:t>Java API</a:t>
            </a:r>
            <a:r>
              <a:rPr lang="zh-CN" altLang="en-US" sz="2800" b="1" dirty="0">
                <a:latin typeface="Arial" panose="020B0604020202020204" pitchFamily="34" charset="0"/>
                <a:ea typeface="宋体" panose="02010600030101010101" pitchFamily="2" charset="-122"/>
              </a:rPr>
              <a:t>将</a:t>
            </a:r>
            <a:r>
              <a:rPr lang="en-US" altLang="zh-CN" sz="2800" b="1" dirty="0">
                <a:latin typeface="Arial" panose="020B0604020202020204" pitchFamily="34" charset="0"/>
                <a:ea typeface="宋体" panose="02010600030101010101" pitchFamily="2" charset="-122"/>
              </a:rPr>
              <a:t>“http://localhost:9870/explorer.html#/user/hadoop”</a:t>
            </a:r>
            <a:r>
              <a:rPr lang="zh-CN" altLang="en-US" sz="2800" b="1" dirty="0">
                <a:latin typeface="Arial" panose="020B0604020202020204" pitchFamily="34" charset="0"/>
                <a:ea typeface="宋体" panose="02010600030101010101" pitchFamily="2" charset="-122"/>
              </a:rPr>
              <a:t>目录下扩展名不为</a:t>
            </a:r>
            <a:r>
              <a:rPr lang="en-US" altLang="zh-CN" sz="2800" b="1" dirty="0">
                <a:latin typeface="Arial" panose="020B0604020202020204" pitchFamily="34" charset="0"/>
                <a:ea typeface="宋体" panose="02010600030101010101" pitchFamily="2" charset="-122"/>
              </a:rPr>
              <a:t>“.abc”</a:t>
            </a:r>
            <a:r>
              <a:rPr lang="zh-CN" altLang="en-US" sz="2800" b="1" dirty="0">
                <a:latin typeface="Arial" panose="020B0604020202020204" pitchFamily="34" charset="0"/>
                <a:ea typeface="宋体" panose="02010600030101010101" pitchFamily="2" charset="-122"/>
              </a:rPr>
              <a:t>的文件过滤出来，并读取这些文件的内容，将这些读取出来文件内容合并到文件</a:t>
            </a:r>
            <a:r>
              <a:rPr lang="en-US" altLang="zh-CN" sz="2800" b="1" dirty="0">
                <a:latin typeface="Arial" panose="020B0604020202020204" pitchFamily="34" charset="0"/>
                <a:ea typeface="宋体" panose="02010600030101010101" pitchFamily="2" charset="-122"/>
              </a:rPr>
              <a:t>“hdfs://localhost:9000/user/hadoop/merge.txt ”</a:t>
            </a:r>
            <a:r>
              <a:rPr lang="zh-CN" altLang="en-US" sz="2800" b="1" dirty="0">
                <a:latin typeface="Arial" panose="020B0604020202020204" pitchFamily="34" charset="0"/>
                <a:ea typeface="宋体" panose="02010600030101010101" pitchFamily="2" charset="-122"/>
              </a:rPr>
              <a:t>中</a:t>
            </a:r>
            <a:r>
              <a:rPr lang="zh-CN" altLang="en-US" sz="2800" b="1" dirty="0">
                <a:solidFill>
                  <a:srgbClr val="FF0000"/>
                </a:solidFill>
                <a:latin typeface="微软雅黑" panose="020B0503020204020204" charset="-122"/>
                <a:ea typeface="微软雅黑" panose="020B0503020204020204" charset="-122"/>
              </a:rPr>
              <a:t>（只要求写出实现代码）。</a:t>
            </a:r>
            <a:endParaRPr lang="zh-CN" altLang="en-US" sz="2800" b="1" dirty="0">
              <a:solidFill>
                <a:srgbClr val="FF0000"/>
              </a:solidFill>
              <a:latin typeface="微软雅黑" panose="020B0503020204020204" charset="-122"/>
              <a:ea typeface="微软雅黑" panose="020B0503020204020204" charset="-122"/>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9089" name="标题 2"/>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zh-CN" dirty="0"/>
          </a:p>
        </p:txBody>
      </p:sp>
      <p:sp>
        <p:nvSpPr>
          <p:cNvPr id="89090" name="矩形 3"/>
          <p:cNvSpPr/>
          <p:nvPr/>
        </p:nvSpPr>
        <p:spPr>
          <a:xfrm>
            <a:off x="284163" y="1144588"/>
            <a:ext cx="8615362" cy="5217160"/>
          </a:xfrm>
          <a:prstGeom prst="rect">
            <a:avLst/>
          </a:prstGeom>
          <a:noFill/>
          <a:ln w="9525">
            <a:noFill/>
          </a:ln>
        </p:spPr>
        <p:txBody>
          <a:bodyPr wrap="square" anchor="t" anchorCtr="0">
            <a:spAutoFit/>
          </a:bodyPr>
          <a:p>
            <a:pPr algn="just">
              <a:lnSpc>
                <a:spcPct val="170000"/>
              </a:lnSpc>
              <a:buFontTx/>
            </a:pPr>
            <a:r>
              <a:rPr lang="zh-CN" altLang="en-US" sz="2800" b="1" dirty="0">
                <a:solidFill>
                  <a:srgbClr val="FF0000"/>
                </a:solidFill>
                <a:latin typeface="微软雅黑" panose="020B0503020204020204" charset="-122"/>
                <a:ea typeface="微软雅黑" panose="020B0503020204020204" charset="-122"/>
              </a:rPr>
              <a:t>解决问题的步骤：</a:t>
            </a:r>
            <a:r>
              <a:rPr lang="zh-CN" altLang="en-US" sz="2800" b="1" dirty="0">
                <a:solidFill>
                  <a:schemeClr val="accent2"/>
                </a:solidFill>
                <a:latin typeface="黑体" panose="02010609060101010101" pitchFamily="49" charset="-122"/>
                <a:ea typeface="黑体" panose="02010609060101010101" pitchFamily="49" charset="-122"/>
              </a:rPr>
              <a:t> </a:t>
            </a:r>
            <a:endParaRPr lang="zh-CN" altLang="en-US" sz="2800" b="1" dirty="0">
              <a:solidFill>
                <a:schemeClr val="accent2"/>
              </a:solidFill>
              <a:latin typeface="黑体" panose="02010609060101010101" pitchFamily="49" charset="-122"/>
              <a:ea typeface="黑体" panose="02010609060101010101" pitchFamily="49" charset="-122"/>
            </a:endParaRPr>
          </a:p>
          <a:p>
            <a:pPr algn="just">
              <a:lnSpc>
                <a:spcPct val="170000"/>
              </a:lnSpc>
              <a:buFontTx/>
            </a:pP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1</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）定义过滤器：</a:t>
            </a:r>
            <a:r>
              <a:rPr lang="zh-CN" altLang="en-US" sz="2800" b="1" dirty="0">
                <a:latin typeface="Arial" panose="020B0604020202020204" pitchFamily="34" charset="0"/>
                <a:ea typeface="宋体" panose="02010600030101010101" pitchFamily="2" charset="-122"/>
              </a:rPr>
              <a:t>通过实现接口</a:t>
            </a:r>
            <a:r>
              <a:rPr lang="en-US" altLang="zh-CN" sz="2800" b="1" dirty="0">
                <a:latin typeface="Arial" panose="020B0604020202020204" pitchFamily="34" charset="0"/>
                <a:ea typeface="宋体" panose="02010600030101010101" pitchFamily="2" charset="-122"/>
              </a:rPr>
              <a:t>org.apache.hadoop.fs.PathFilter</a:t>
            </a:r>
            <a:r>
              <a:rPr lang="zh-CN" altLang="en-US" sz="2800" b="1" dirty="0">
                <a:latin typeface="Arial" panose="020B0604020202020204" pitchFamily="34" charset="0"/>
                <a:ea typeface="宋体" panose="02010600030101010101" pitchFamily="2" charset="-122"/>
              </a:rPr>
              <a:t>中的方法</a:t>
            </a:r>
            <a:r>
              <a:rPr lang="en-US" altLang="zh-CN" sz="2800" b="1" dirty="0">
                <a:latin typeface="Arial" panose="020B0604020202020204" pitchFamily="34" charset="0"/>
                <a:ea typeface="宋体" panose="02010600030101010101" pitchFamily="2" charset="-122"/>
              </a:rPr>
              <a:t>accept(Path path)</a:t>
            </a:r>
            <a:r>
              <a:rPr lang="zh-CN" altLang="en-US" sz="2800" b="1" dirty="0">
                <a:latin typeface="Arial" panose="020B0604020202020204" pitchFamily="34" charset="0"/>
                <a:ea typeface="宋体" panose="02010600030101010101" pitchFamily="2" charset="-122"/>
              </a:rPr>
              <a:t>对</a:t>
            </a:r>
            <a:r>
              <a:rPr lang="en-US" altLang="zh-CN" sz="2800" b="1" dirty="0">
                <a:latin typeface="Arial" panose="020B0604020202020204" pitchFamily="34" charset="0"/>
                <a:ea typeface="宋体" panose="02010600030101010101" pitchFamily="2" charset="-122"/>
              </a:rPr>
              <a:t>path</a:t>
            </a:r>
            <a:r>
              <a:rPr lang="zh-CN" altLang="en-US" sz="2800" b="1" dirty="0">
                <a:latin typeface="Arial" panose="020B0604020202020204" pitchFamily="34" charset="0"/>
                <a:ea typeface="宋体" panose="02010600030101010101" pitchFamily="2" charset="-122"/>
              </a:rPr>
              <a:t>指代的文件进行过滤。</a:t>
            </a:r>
            <a:endParaRPr lang="zh-CN" altLang="en-US" sz="2800" b="1" dirty="0">
              <a:latin typeface="Arial" panose="020B0604020202020204" pitchFamily="34" charset="0"/>
              <a:ea typeface="宋体" panose="02010600030101010101" pitchFamily="2" charset="-122"/>
            </a:endParaRPr>
          </a:p>
          <a:p>
            <a:pPr algn="just">
              <a:lnSpc>
                <a:spcPct val="170000"/>
              </a:lnSpc>
              <a:buFontTx/>
            </a:pP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2</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）获取过滤后的状态对象数组：</a:t>
            </a:r>
            <a:r>
              <a:rPr lang="zh-CN" altLang="en-US" sz="2800" b="1" dirty="0">
                <a:latin typeface="Arial" panose="020B0604020202020204" pitchFamily="34" charset="0"/>
                <a:ea typeface="宋体" panose="02010600030101010101" pitchFamily="2" charset="-122"/>
              </a:rPr>
              <a:t>利用</a:t>
            </a:r>
            <a:r>
              <a:rPr lang="en-US" altLang="zh-CN" sz="2800" b="1" dirty="0">
                <a:latin typeface="Arial" panose="020B0604020202020204" pitchFamily="34" charset="0"/>
                <a:ea typeface="宋体" panose="02010600030101010101" pitchFamily="2" charset="-122"/>
              </a:rPr>
              <a:t>FileSystem.listStatus(Path path,PathFilter filter)</a:t>
            </a:r>
            <a:r>
              <a:rPr lang="zh-CN" altLang="en-US" sz="2800" b="1" dirty="0">
                <a:latin typeface="Arial" panose="020B0604020202020204" pitchFamily="34" charset="0"/>
                <a:ea typeface="宋体" panose="02010600030101010101" pitchFamily="2" charset="-122"/>
              </a:rPr>
              <a:t>方法获取。</a:t>
            </a:r>
            <a:endParaRPr lang="zh-CN" altLang="en-US" sz="2800" b="1" dirty="0">
              <a:latin typeface="Arial" panose="020B0604020202020204" pitchFamily="34" charset="0"/>
              <a:ea typeface="宋体" panose="02010600030101010101" pitchFamily="2" charset="-122"/>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0113" name="标题 2"/>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zh-CN" dirty="0"/>
          </a:p>
        </p:txBody>
      </p:sp>
      <p:sp>
        <p:nvSpPr>
          <p:cNvPr id="90114" name="矩形 3"/>
          <p:cNvSpPr/>
          <p:nvPr/>
        </p:nvSpPr>
        <p:spPr>
          <a:xfrm>
            <a:off x="284163" y="1144588"/>
            <a:ext cx="8615362" cy="5217160"/>
          </a:xfrm>
          <a:prstGeom prst="rect">
            <a:avLst/>
          </a:prstGeom>
          <a:noFill/>
          <a:ln w="9525">
            <a:noFill/>
          </a:ln>
        </p:spPr>
        <p:txBody>
          <a:bodyPr wrap="square" anchor="t" anchorCtr="0">
            <a:spAutoFit/>
          </a:bodyPr>
          <a:p>
            <a:pPr algn="just">
              <a:lnSpc>
                <a:spcPct val="170000"/>
              </a:lnSpc>
              <a:buFontTx/>
            </a:pP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解决问题</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sym typeface="宋体" panose="02010600030101010101" pitchFamily="2" charset="-122"/>
              </a:rPr>
              <a:t>的</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步骤： </a:t>
            </a:r>
            <a:endParaRPr lang="zh-CN" altLang="en-US" sz="2800" b="1" dirty="0">
              <a:solidFill>
                <a:schemeClr val="accent2"/>
              </a:solidFill>
              <a:latin typeface="黑体" panose="02010609060101010101" pitchFamily="49" charset="-122"/>
              <a:ea typeface="黑体" panose="02010609060101010101" pitchFamily="49" charset="-122"/>
            </a:endParaRPr>
          </a:p>
          <a:p>
            <a:pPr algn="just">
              <a:lnSpc>
                <a:spcPct val="170000"/>
              </a:lnSpc>
              <a:buFontTx/>
            </a:pP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3</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）获取与路径相关的</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FSDataInputStream</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对象：</a:t>
            </a:r>
            <a:r>
              <a:rPr lang="zh-CN" altLang="en-US" sz="2800" b="1" dirty="0">
                <a:latin typeface="Arial" panose="020B0604020202020204" pitchFamily="34" charset="0"/>
                <a:ea typeface="宋体" panose="02010600030101010101" pitchFamily="2" charset="-122"/>
              </a:rPr>
              <a:t>利用</a:t>
            </a:r>
            <a:r>
              <a:rPr lang="en-US" altLang="zh-CN" sz="2800" b="1" dirty="0">
                <a:latin typeface="Arial" panose="020B0604020202020204" pitchFamily="34" charset="0"/>
                <a:ea typeface="宋体" panose="02010600030101010101" pitchFamily="2" charset="-122"/>
              </a:rPr>
              <a:t>FileSystem.open(Path path)</a:t>
            </a:r>
            <a:r>
              <a:rPr lang="zh-CN" altLang="en-US" sz="2800" b="1" dirty="0">
                <a:latin typeface="Arial" panose="020B0604020202020204" pitchFamily="34" charset="0"/>
                <a:ea typeface="宋体" panose="02010600030101010101" pitchFamily="2" charset="-122"/>
              </a:rPr>
              <a:t>方法获得。</a:t>
            </a:r>
            <a:endParaRPr lang="zh-CN" altLang="en-US" sz="2800" b="1" dirty="0">
              <a:latin typeface="Arial" panose="020B0604020202020204" pitchFamily="34" charset="0"/>
              <a:ea typeface="宋体" panose="02010600030101010101" pitchFamily="2" charset="-122"/>
            </a:endParaRPr>
          </a:p>
          <a:p>
            <a:pPr algn="just">
              <a:lnSpc>
                <a:spcPct val="170000"/>
              </a:lnSpc>
              <a:buFontTx/>
            </a:pP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4</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）获取与路径相关的</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FSDataOutputStream</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对象：</a:t>
            </a:r>
            <a:r>
              <a:rPr lang="zh-CN" altLang="en-US" sz="2800" b="1" dirty="0">
                <a:latin typeface="Arial" panose="020B0604020202020204" pitchFamily="34" charset="0"/>
                <a:ea typeface="宋体" panose="02010600030101010101" pitchFamily="2" charset="-122"/>
              </a:rPr>
              <a:t>利用</a:t>
            </a:r>
            <a:r>
              <a:rPr lang="en-US" altLang="zh-CN" sz="2800" b="1" dirty="0">
                <a:latin typeface="Arial" panose="020B0604020202020204" pitchFamily="34" charset="0"/>
                <a:ea typeface="宋体" panose="02010600030101010101" pitchFamily="2" charset="-122"/>
              </a:rPr>
              <a:t>FileSystem.create(Path path)</a:t>
            </a:r>
            <a:r>
              <a:rPr lang="zh-CN" altLang="en-US" sz="2800" b="1" dirty="0">
                <a:latin typeface="Arial" panose="020B0604020202020204" pitchFamily="34" charset="0"/>
                <a:ea typeface="宋体" panose="02010600030101010101" pitchFamily="2" charset="-122"/>
              </a:rPr>
              <a:t>方法获得。</a:t>
            </a:r>
            <a:endParaRPr lang="zh-CN" altLang="en-US" sz="2800" b="1" dirty="0">
              <a:latin typeface="Arial" panose="020B0604020202020204" pitchFamily="34" charset="0"/>
              <a:ea typeface="宋体" panose="02010600030101010101" pitchFamily="2" charset="-122"/>
            </a:endParaRPr>
          </a:p>
          <a:p>
            <a:pPr algn="just">
              <a:lnSpc>
                <a:spcPct val="170000"/>
              </a:lnSpc>
              <a:buFontTx/>
            </a:pP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5</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）获取对应的文件系统：</a:t>
            </a:r>
            <a:r>
              <a:rPr lang="zh-CN" altLang="en-US" sz="2800" b="1" dirty="0">
                <a:latin typeface="Arial" panose="020B0604020202020204" pitchFamily="34" charset="0"/>
                <a:ea typeface="宋体" panose="02010600030101010101" pitchFamily="2" charset="-122"/>
              </a:rPr>
              <a:t>利用</a:t>
            </a:r>
            <a:r>
              <a:rPr lang="en-US" altLang="zh-CN" sz="2800" b="1" dirty="0">
                <a:latin typeface="Arial" panose="020B0604020202020204" pitchFamily="34" charset="0"/>
                <a:ea typeface="宋体" panose="02010600030101010101" pitchFamily="2" charset="-122"/>
              </a:rPr>
              <a:t>FileSystem.get(URI uri, Configuration conf)</a:t>
            </a:r>
            <a:r>
              <a:rPr lang="zh-CN" altLang="en-US" sz="2800" b="1" dirty="0">
                <a:latin typeface="Arial" panose="020B0604020202020204" pitchFamily="34" charset="0"/>
                <a:ea typeface="宋体" panose="02010600030101010101" pitchFamily="2" charset="-122"/>
              </a:rPr>
              <a:t>方法。</a:t>
            </a:r>
            <a:endParaRPr lang="zh-CN" altLang="en-US" sz="2800" b="1" dirty="0">
              <a:latin typeface="Arial" panose="020B0604020202020204" pitchFamily="34" charset="0"/>
              <a:ea typeface="宋体" panose="02010600030101010101" pitchFamily="2" charset="-122"/>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1137" name="标题 2"/>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zh-CN" dirty="0"/>
          </a:p>
        </p:txBody>
      </p:sp>
      <p:sp>
        <p:nvSpPr>
          <p:cNvPr id="91138" name="矩形 3"/>
          <p:cNvSpPr/>
          <p:nvPr/>
        </p:nvSpPr>
        <p:spPr>
          <a:xfrm>
            <a:off x="284163" y="1144588"/>
            <a:ext cx="8615362" cy="4182110"/>
          </a:xfrm>
          <a:prstGeom prst="rect">
            <a:avLst/>
          </a:prstGeom>
          <a:noFill/>
          <a:ln w="9525">
            <a:noFill/>
          </a:ln>
        </p:spPr>
        <p:txBody>
          <a:bodyPr wrap="square" anchor="t" anchorCtr="0">
            <a:spAutoFit/>
          </a:bodyPr>
          <a:p>
            <a:pPr algn="just">
              <a:lnSpc>
                <a:spcPct val="170000"/>
              </a:lnSpc>
              <a:buFontTx/>
            </a:pPr>
            <a:r>
              <a:rPr lang="zh-CN" altLang="en-US" sz="2800" b="1" dirty="0">
                <a:solidFill>
                  <a:srgbClr val="FF0000"/>
                </a:solidFill>
                <a:latin typeface="微软雅黑" panose="020B0503020204020204" charset="-122"/>
                <a:ea typeface="微软雅黑" panose="020B0503020204020204" charset="-122"/>
              </a:rPr>
              <a:t>完成上述操作的具体代码：</a:t>
            </a:r>
            <a:r>
              <a:rPr lang="zh-CN" altLang="en-US" sz="2800" b="1" dirty="0">
                <a:solidFill>
                  <a:schemeClr val="accent2"/>
                </a:solidFill>
                <a:latin typeface="黑体" panose="02010609060101010101" pitchFamily="49" charset="-122"/>
                <a:ea typeface="黑体" panose="02010609060101010101" pitchFamily="49" charset="-122"/>
              </a:rPr>
              <a:t> </a:t>
            </a:r>
            <a:endParaRPr lang="zh-CN" altLang="en-US" sz="2800" b="1" dirty="0">
              <a:solidFill>
                <a:schemeClr val="accent2"/>
              </a:solidFill>
              <a:latin typeface="黑体" panose="02010609060101010101" pitchFamily="49" charset="-122"/>
              <a:ea typeface="黑体" panose="02010609060101010101" pitchFamily="49" charset="-122"/>
            </a:endParaRPr>
          </a:p>
          <a:p>
            <a:pPr algn="just">
              <a:lnSpc>
                <a:spcPct val="130000"/>
              </a:lnSpc>
              <a:buFontTx/>
            </a:pPr>
            <a:r>
              <a:rPr lang="en-US" altLang="zh-CN" sz="2800" b="1" dirty="0">
                <a:latin typeface="Arial" panose="020B0604020202020204" pitchFamily="34" charset="0"/>
                <a:ea typeface="宋体" panose="02010600030101010101" pitchFamily="2" charset="-122"/>
              </a:rPr>
              <a:t>import java.io.IOException;</a:t>
            </a:r>
            <a:endParaRPr lang="en-US" altLang="zh-CN" sz="2800" b="1" dirty="0">
              <a:latin typeface="Arial" panose="020B0604020202020204" pitchFamily="34" charset="0"/>
              <a:ea typeface="宋体" panose="02010600030101010101" pitchFamily="2" charset="-122"/>
            </a:endParaRPr>
          </a:p>
          <a:p>
            <a:pPr algn="just">
              <a:lnSpc>
                <a:spcPct val="130000"/>
              </a:lnSpc>
              <a:buFontTx/>
            </a:pPr>
            <a:r>
              <a:rPr lang="en-US" altLang="zh-CN" sz="2800" b="1" dirty="0">
                <a:latin typeface="Arial" panose="020B0604020202020204" pitchFamily="34" charset="0"/>
                <a:ea typeface="宋体" panose="02010600030101010101" pitchFamily="2" charset="-122"/>
              </a:rPr>
              <a:t>import java.io.PrintStream;</a:t>
            </a:r>
            <a:endParaRPr lang="en-US" altLang="zh-CN" sz="2800" b="1" dirty="0">
              <a:latin typeface="Arial" panose="020B0604020202020204" pitchFamily="34" charset="0"/>
              <a:ea typeface="宋体" panose="02010600030101010101" pitchFamily="2" charset="-122"/>
            </a:endParaRPr>
          </a:p>
          <a:p>
            <a:pPr algn="just">
              <a:lnSpc>
                <a:spcPct val="130000"/>
              </a:lnSpc>
              <a:buFontTx/>
            </a:pPr>
            <a:r>
              <a:rPr lang="en-US" altLang="zh-CN" sz="2800" b="1" dirty="0">
                <a:latin typeface="Arial" panose="020B0604020202020204" pitchFamily="34" charset="0"/>
                <a:ea typeface="宋体" panose="02010600030101010101" pitchFamily="2" charset="-122"/>
              </a:rPr>
              <a:t>import java.net.URI;</a:t>
            </a:r>
            <a:endParaRPr lang="en-US" altLang="zh-CN" sz="2800" b="1" dirty="0">
              <a:latin typeface="Arial" panose="020B0604020202020204" pitchFamily="34" charset="0"/>
              <a:ea typeface="宋体" panose="02010600030101010101" pitchFamily="2" charset="-122"/>
            </a:endParaRPr>
          </a:p>
          <a:p>
            <a:pPr algn="just">
              <a:lnSpc>
                <a:spcPct val="130000"/>
              </a:lnSpc>
              <a:buFontTx/>
            </a:pPr>
            <a:endParaRPr lang="en-US" altLang="zh-CN" sz="2800" b="1" dirty="0">
              <a:latin typeface="Arial" panose="020B0604020202020204" pitchFamily="34" charset="0"/>
              <a:ea typeface="宋体" panose="02010600030101010101" pitchFamily="2" charset="-122"/>
            </a:endParaRPr>
          </a:p>
          <a:p>
            <a:pPr algn="just">
              <a:lnSpc>
                <a:spcPct val="130000"/>
              </a:lnSpc>
              <a:buFontTx/>
            </a:pPr>
            <a:r>
              <a:rPr lang="en-US" altLang="zh-CN" sz="2800" b="1" dirty="0">
                <a:latin typeface="Arial" panose="020B0604020202020204" pitchFamily="34" charset="0"/>
                <a:ea typeface="宋体" panose="02010600030101010101" pitchFamily="2" charset="-122"/>
              </a:rPr>
              <a:t>import org.apache.hadoop.conf.Configuration;</a:t>
            </a:r>
            <a:endParaRPr lang="en-US" altLang="zh-CN" sz="2800" b="1" dirty="0">
              <a:latin typeface="Arial" panose="020B0604020202020204" pitchFamily="34" charset="0"/>
              <a:ea typeface="宋体" panose="02010600030101010101" pitchFamily="2" charset="-122"/>
            </a:endParaRPr>
          </a:p>
          <a:p>
            <a:pPr algn="just">
              <a:lnSpc>
                <a:spcPct val="130000"/>
              </a:lnSpc>
              <a:buFontTx/>
            </a:pPr>
            <a:r>
              <a:rPr lang="en-US" altLang="zh-CN" sz="2800" b="1" dirty="0">
                <a:latin typeface="Arial" panose="020B0604020202020204" pitchFamily="34" charset="0"/>
                <a:ea typeface="宋体" panose="02010600030101010101" pitchFamily="2" charset="-122"/>
              </a:rPr>
              <a:t>import org.apache.hadoop.fs.*;</a:t>
            </a:r>
            <a:endParaRPr lang="en-US" altLang="zh-CN" sz="2800" b="1" dirty="0">
              <a:latin typeface="Arial" panose="020B0604020202020204" pitchFamily="34" charset="0"/>
              <a:ea typeface="宋体" panose="02010600030101010101" pitchFamily="2" charset="-122"/>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61" name="标题 2"/>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zh-CN" dirty="0"/>
          </a:p>
        </p:txBody>
      </p:sp>
      <p:sp>
        <p:nvSpPr>
          <p:cNvPr id="92162" name="矩形 3"/>
          <p:cNvSpPr/>
          <p:nvPr/>
        </p:nvSpPr>
        <p:spPr>
          <a:xfrm>
            <a:off x="284163" y="1144588"/>
            <a:ext cx="8615362" cy="5287962"/>
          </a:xfrm>
          <a:prstGeom prst="rect">
            <a:avLst/>
          </a:prstGeom>
          <a:noFill/>
          <a:ln w="9525">
            <a:noFill/>
          </a:ln>
        </p:spPr>
        <p:txBody>
          <a:bodyPr wrap="square" anchor="t" anchorCtr="0">
            <a:spAutoFit/>
          </a:bodyPr>
          <a:p>
            <a:pPr algn="just">
              <a:lnSpc>
                <a:spcPct val="170000"/>
              </a:lnSpc>
              <a:buFontTx/>
            </a:pPr>
            <a:r>
              <a:rPr lang="en-US" altLang="zh-CN" sz="2800" b="1" dirty="0">
                <a:latin typeface="Arial" panose="020B0604020202020204" pitchFamily="34" charset="0"/>
                <a:ea typeface="宋体" panose="02010600030101010101" pitchFamily="2" charset="-122"/>
              </a:rPr>
              <a:t>/*</a:t>
            </a:r>
            <a:r>
              <a:rPr lang="zh-CN" altLang="en-US" sz="2800" b="1" dirty="0">
                <a:latin typeface="Arial" panose="020B0604020202020204" pitchFamily="34" charset="0"/>
                <a:ea typeface="宋体" panose="02010600030101010101" pitchFamily="2" charset="-122"/>
              </a:rPr>
              <a:t>过滤掉文件名满足条件的文件</a:t>
            </a:r>
            <a:r>
              <a:rPr lang="en-US" altLang="zh-CN" sz="2800" b="1" dirty="0">
                <a:latin typeface="Arial" panose="020B0604020202020204" pitchFamily="34" charset="0"/>
                <a:ea typeface="宋体" panose="02010600030101010101" pitchFamily="2" charset="-122"/>
              </a:rPr>
              <a:t>*/</a:t>
            </a:r>
            <a:endParaRPr lang="zh-CN" altLang="en-US" sz="28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class MyPathFilter implements PathFilter{</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String reg = null;</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MyPathFilter(String reg){</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this.reg = reg;</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public boolean accept(Path path){</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if ( !(path.toString().matches(reg))) </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return true;</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return false;</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a:t>
            </a:r>
            <a:endParaRPr lang="en-US" altLang="zh-CN" sz="2400" b="1" dirty="0">
              <a:latin typeface="Arial" panose="020B0604020202020204" pitchFamily="34" charset="0"/>
              <a:ea typeface="宋体" panose="02010600030101010101"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标题 2"/>
          <p:cNvSpPr>
            <a:spLocks noGrp="1"/>
          </p:cNvSpPr>
          <p:nvPr>
            <p:ph type="title"/>
          </p:nvPr>
        </p:nvSpPr>
        <p:spPr/>
        <p:txBody>
          <a:bodyPr vert="horz" wrap="square" lIns="91440" tIns="45720" rIns="91440" bIns="45720" anchor="ctr" anchorCtr="0"/>
          <a:p>
            <a:r>
              <a:rPr lang="en-US" altLang="zh-CN" dirty="0"/>
              <a:t>3.1.2	 </a:t>
            </a:r>
            <a:r>
              <a:rPr lang="zh-CN" altLang="en-US" dirty="0"/>
              <a:t>分布式文件系统的结构</a:t>
            </a:r>
            <a:endParaRPr lang="zh-CN" altLang="en-US" dirty="0"/>
          </a:p>
        </p:txBody>
      </p:sp>
      <p:sp>
        <p:nvSpPr>
          <p:cNvPr id="12290" name="Text Box 4"/>
          <p:cNvSpPr txBox="1"/>
          <p:nvPr/>
        </p:nvSpPr>
        <p:spPr>
          <a:xfrm>
            <a:off x="2819400" y="5486400"/>
            <a:ext cx="3124200" cy="366713"/>
          </a:xfrm>
          <a:prstGeom prst="rect">
            <a:avLst/>
          </a:prstGeom>
          <a:noFill/>
          <a:ln w="9525">
            <a:noFill/>
          </a:ln>
        </p:spPr>
        <p:txBody>
          <a:bodyPr anchor="t" anchorCtr="0">
            <a:spAutoFit/>
          </a:bodyPr>
          <a:p>
            <a:pPr>
              <a:buFontTx/>
            </a:pPr>
            <a:endParaRPr lang="zh-CN" altLang="en-US" dirty="0">
              <a:latin typeface="Arial" panose="020B0604020202020204" pitchFamily="34" charset="0"/>
              <a:ea typeface="宋体" panose="02010600030101010101" pitchFamily="2" charset="-122"/>
            </a:endParaRPr>
          </a:p>
        </p:txBody>
      </p:sp>
      <p:sp>
        <p:nvSpPr>
          <p:cNvPr id="12291" name="Text Box 5"/>
          <p:cNvSpPr txBox="1"/>
          <p:nvPr/>
        </p:nvSpPr>
        <p:spPr>
          <a:xfrm>
            <a:off x="304800" y="1144588"/>
            <a:ext cx="8534400" cy="4615815"/>
          </a:xfrm>
          <a:prstGeom prst="rect">
            <a:avLst/>
          </a:prstGeom>
          <a:noFill/>
          <a:ln w="9525">
            <a:noFill/>
          </a:ln>
        </p:spPr>
        <p:txBody>
          <a:bodyPr anchor="t" anchorCtr="0">
            <a:spAutoFit/>
          </a:bodyPr>
          <a:p>
            <a:pPr marL="342900" indent="-342900" algn="just">
              <a:lnSpc>
                <a:spcPct val="150000"/>
              </a:lnSpc>
              <a:buClr>
                <a:srgbClr val="000000"/>
              </a:buClr>
              <a:buFont typeface="Wingdings" panose="05000000000000000000" charset="0"/>
              <a:buChar char="l"/>
            </a:pPr>
            <a:r>
              <a:rPr lang="zh-CN" sz="2800" b="1" dirty="0"/>
              <a:t>计算机集群中的节点可能发生故障，为了保证数据的</a:t>
            </a:r>
            <a:r>
              <a:rPr lang="zh-CN" sz="2800" b="1" dirty="0">
                <a:solidFill>
                  <a:srgbClr val="FF0000"/>
                </a:solidFill>
                <a:latin typeface="微软雅黑" panose="020B0503020204020204" charset="-122"/>
                <a:ea typeface="微软雅黑" panose="020B0503020204020204" charset="-122"/>
              </a:rPr>
              <a:t>完整性</a:t>
            </a:r>
            <a:r>
              <a:rPr lang="zh-CN" sz="2800" b="1" dirty="0"/>
              <a:t>，分布式文件系统通常采用</a:t>
            </a:r>
            <a:r>
              <a:rPr lang="zh-CN" sz="2800" b="1" dirty="0">
                <a:solidFill>
                  <a:srgbClr val="FF0000"/>
                </a:solidFill>
                <a:latin typeface="微软雅黑" panose="020B0503020204020204" charset="-122"/>
                <a:ea typeface="微软雅黑" panose="020B0503020204020204" charset="-122"/>
              </a:rPr>
              <a:t>多副本存储</a:t>
            </a:r>
            <a:r>
              <a:rPr lang="zh-CN" sz="2800" b="1" dirty="0"/>
              <a:t>。各个副本存储在不同的节点上，并且存储同一文件</a:t>
            </a:r>
            <a:r>
              <a:rPr lang="en-US" altLang="zh-CN" sz="2800" b="1" dirty="0"/>
              <a:t> </a:t>
            </a:r>
            <a:r>
              <a:rPr lang="zh-CN" altLang="en-US" sz="2800" b="1" dirty="0"/>
              <a:t>块的不同副本的各个节点分布在不同的</a:t>
            </a:r>
            <a:r>
              <a:rPr lang="zh-CN" sz="2800" b="1" dirty="0"/>
              <a:t>机架上。</a:t>
            </a:r>
            <a:endParaRPr lang="zh-CN" sz="2800" b="1" dirty="0"/>
          </a:p>
          <a:p>
            <a:pPr marL="342900" indent="-342900" algn="just">
              <a:lnSpc>
                <a:spcPct val="150000"/>
              </a:lnSpc>
              <a:buClr>
                <a:srgbClr val="000000"/>
              </a:buClr>
              <a:buFont typeface="Wingdings" panose="05000000000000000000" charset="0"/>
              <a:buChar char="l"/>
            </a:pPr>
            <a:r>
              <a:rPr lang="zh-CN" altLang="en-US" sz="2800" b="1" dirty="0">
                <a:latin typeface="Arial" panose="020B0604020202020204" pitchFamily="34" charset="0"/>
                <a:ea typeface="宋体" panose="02010600030101010101" pitchFamily="2" charset="-122"/>
              </a:rPr>
              <a:t>分布式文件系统是针对大规模数据存储设计的，主要用于处理</a:t>
            </a:r>
            <a:r>
              <a:rPr lang="zh-CN" sz="2800" b="1" dirty="0">
                <a:solidFill>
                  <a:srgbClr val="FF0000"/>
                </a:solidFill>
                <a:latin typeface="微软雅黑" panose="020B0503020204020204" charset="-122"/>
                <a:ea typeface="微软雅黑" panose="020B0503020204020204" charset="-122"/>
              </a:rPr>
              <a:t>大规模文件</a:t>
            </a:r>
            <a:r>
              <a:rPr lang="zh-CN" altLang="en-US" sz="2800" b="1" dirty="0">
                <a:latin typeface="Arial" panose="020B0604020202020204" pitchFamily="34" charset="0"/>
                <a:ea typeface="宋体" panose="02010600030101010101" pitchFamily="2" charset="-122"/>
              </a:rPr>
              <a:t>，处理规模过小的文件不仅不能发挥基优势，还会严重影响系统的扩展和性能。</a:t>
            </a:r>
            <a:endParaRPr lang="zh-CN" altLang="en-US" sz="2800" b="1" dirty="0">
              <a:latin typeface="Arial" panose="020B0604020202020204" pitchFamily="34" charset="0"/>
              <a:ea typeface="宋体" panose="02010600030101010101" pitchFamily="2" charset="-122"/>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4209" name="标题 2"/>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zh-CN" dirty="0"/>
          </a:p>
        </p:txBody>
      </p:sp>
      <p:sp>
        <p:nvSpPr>
          <p:cNvPr id="94210" name="矩形 3"/>
          <p:cNvSpPr/>
          <p:nvPr/>
        </p:nvSpPr>
        <p:spPr>
          <a:xfrm>
            <a:off x="284163" y="1144588"/>
            <a:ext cx="8615362" cy="5503862"/>
          </a:xfrm>
          <a:prstGeom prst="rect">
            <a:avLst/>
          </a:prstGeom>
          <a:noFill/>
          <a:ln w="9525">
            <a:noFill/>
          </a:ln>
        </p:spPr>
        <p:txBody>
          <a:bodyPr wrap="square" anchor="t" anchorCtr="0">
            <a:spAutoFit/>
          </a:bodyPr>
          <a:p>
            <a:pPr algn="just">
              <a:lnSpc>
                <a:spcPct val="110000"/>
              </a:lnSpc>
              <a:buFontTx/>
            </a:pPr>
            <a:r>
              <a:rPr lang="en-US" altLang="zh-CN" sz="2800" b="1" dirty="0">
                <a:latin typeface="Arial" panose="020B0604020202020204" pitchFamily="34" charset="0"/>
                <a:ea typeface="宋体" panose="02010600030101010101" pitchFamily="2" charset="-122"/>
              </a:rPr>
              <a:t>/*</a:t>
            </a:r>
            <a:r>
              <a:rPr lang="zh-CN" altLang="en-US" sz="2800" b="1" dirty="0">
                <a:latin typeface="Arial" panose="020B0604020202020204" pitchFamily="34" charset="0"/>
                <a:ea typeface="宋体" panose="02010600030101010101" pitchFamily="2" charset="-122"/>
              </a:rPr>
              <a:t>利用</a:t>
            </a:r>
            <a:r>
              <a:rPr lang="en-US" altLang="zh-CN" sz="2800" b="1" dirty="0">
                <a:latin typeface="Arial" panose="020B0604020202020204" pitchFamily="34" charset="0"/>
                <a:ea typeface="宋体" panose="02010600030101010101" pitchFamily="2" charset="-122"/>
              </a:rPr>
              <a:t>FSDataOutputStream</a:t>
            </a:r>
            <a:r>
              <a:rPr lang="zh-CN" altLang="en-US" sz="2800" b="1" dirty="0">
                <a:latin typeface="Arial" panose="020B0604020202020204" pitchFamily="34" charset="0"/>
                <a:ea typeface="宋体" panose="02010600030101010101" pitchFamily="2" charset="-122"/>
              </a:rPr>
              <a:t>和</a:t>
            </a:r>
            <a:r>
              <a:rPr lang="en-US" altLang="zh-CN" sz="2800" b="1" dirty="0">
                <a:latin typeface="Arial" panose="020B0604020202020204" pitchFamily="34" charset="0"/>
                <a:ea typeface="宋体" panose="02010600030101010101" pitchFamily="2" charset="-122"/>
              </a:rPr>
              <a:t>FSDataInputStream</a:t>
            </a:r>
            <a:endParaRPr lang="en-US" altLang="zh-CN" sz="2800" b="1" dirty="0">
              <a:latin typeface="Arial" panose="020B0604020202020204" pitchFamily="34" charset="0"/>
              <a:ea typeface="宋体" panose="02010600030101010101" pitchFamily="2" charset="-122"/>
            </a:endParaRPr>
          </a:p>
          <a:p>
            <a:pPr algn="just">
              <a:lnSpc>
                <a:spcPct val="110000"/>
              </a:lnSpc>
              <a:buFontTx/>
            </a:pPr>
            <a:r>
              <a:rPr lang="zh-CN" altLang="en-US" sz="2800" b="1" dirty="0">
                <a:latin typeface="Arial" panose="020B0604020202020204" pitchFamily="34" charset="0"/>
                <a:ea typeface="宋体" panose="02010600030101010101" pitchFamily="2" charset="-122"/>
              </a:rPr>
              <a:t>合并</a:t>
            </a:r>
            <a:r>
              <a:rPr lang="en-US" altLang="zh-CN" sz="2800" b="1" dirty="0">
                <a:latin typeface="Arial" panose="020B0604020202020204" pitchFamily="34" charset="0"/>
                <a:ea typeface="宋体" panose="02010600030101010101" pitchFamily="2" charset="-122"/>
              </a:rPr>
              <a:t>HDFS</a:t>
            </a:r>
            <a:r>
              <a:rPr lang="zh-CN" altLang="en-US" sz="2800" b="1" dirty="0">
                <a:latin typeface="Arial" panose="020B0604020202020204" pitchFamily="34" charset="0"/>
                <a:ea typeface="宋体" panose="02010600030101010101" pitchFamily="2" charset="-122"/>
              </a:rPr>
              <a:t>中的文件</a:t>
            </a:r>
            <a:r>
              <a:rPr lang="en-US" altLang="zh-CN" sz="2800" b="1" dirty="0">
                <a:latin typeface="Arial" panose="020B0604020202020204" pitchFamily="34" charset="0"/>
                <a:ea typeface="宋体" panose="02010600030101010101" pitchFamily="2" charset="-122"/>
              </a:rPr>
              <a:t>*/</a:t>
            </a:r>
            <a:endParaRPr lang="zh-CN" altLang="en-US" sz="28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public class MergeFile{</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Path inputPath = null;    //</a:t>
            </a:r>
            <a:r>
              <a:rPr lang="zh-CN" altLang="en-US" sz="2400" b="1" dirty="0">
                <a:latin typeface="Arial" panose="020B0604020202020204" pitchFamily="34" charset="0"/>
                <a:ea typeface="宋体" panose="02010600030101010101" pitchFamily="2" charset="-122"/>
              </a:rPr>
              <a:t>待合并的文件所在目录的路径</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Path outputPath = null; //</a:t>
            </a:r>
            <a:r>
              <a:rPr lang="zh-CN" altLang="en-US" sz="2400" b="1" dirty="0">
                <a:latin typeface="Arial" panose="020B0604020202020204" pitchFamily="34" charset="0"/>
                <a:ea typeface="宋体" panose="02010600030101010101" pitchFamily="2" charset="-122"/>
              </a:rPr>
              <a:t>输出文件的路径</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public MergeFile(String input, String output){</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tthis.inputPath = new Path(input);</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this.outputPath = new Path(output); }</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public void doMerge() throws IOException{</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Configuration conf = new Configuration();</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Conf.set(“fs.defaultFS”,”hdfs://localhost:9000”);</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conf.set(“fs.hdfs,impl”,”org.apache.hadoop.hdfs</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.DistributedFileSystem”);</a:t>
            </a:r>
            <a:endParaRPr lang="en-US" altLang="zh-CN" sz="2400" b="1" dirty="0">
              <a:latin typeface="Arial" panose="020B0604020202020204" pitchFamily="34" charset="0"/>
              <a:ea typeface="宋体" panose="02010600030101010101" pitchFamily="2" charset="-122"/>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6257" name="标题 2"/>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zh-CN" dirty="0"/>
          </a:p>
        </p:txBody>
      </p:sp>
      <p:sp>
        <p:nvSpPr>
          <p:cNvPr id="96258" name="矩形 3"/>
          <p:cNvSpPr/>
          <p:nvPr/>
        </p:nvSpPr>
        <p:spPr>
          <a:xfrm>
            <a:off x="284163" y="1144588"/>
            <a:ext cx="8615362" cy="5367337"/>
          </a:xfrm>
          <a:prstGeom prst="rect">
            <a:avLst/>
          </a:prstGeom>
          <a:noFill/>
          <a:ln w="9525">
            <a:noFill/>
          </a:ln>
        </p:spPr>
        <p:txBody>
          <a:bodyPr wrap="square" anchor="t" anchorCtr="0">
            <a:spAutoFit/>
          </a:bodyPr>
          <a:p>
            <a:pPr algn="just">
              <a:lnSpc>
                <a:spcPct val="130000"/>
              </a:lnSpc>
              <a:buFontTx/>
            </a:pPr>
            <a:r>
              <a:rPr lang="en-US" altLang="zh-CN" sz="2400" b="1" dirty="0">
                <a:latin typeface="Arial" panose="020B0604020202020204" pitchFamily="34" charset="0"/>
                <a:ea typeface="宋体" panose="02010600030101010101" pitchFamily="2" charset="-122"/>
              </a:rPr>
              <a:t>        FileSystem fsSource =</a:t>
            </a:r>
            <a:endParaRPr lang="en-US" altLang="zh-CN" sz="2400" b="1" dirty="0">
              <a:latin typeface="Arial" panose="020B0604020202020204" pitchFamily="34" charset="0"/>
              <a:ea typeface="宋体" panose="02010600030101010101" pitchFamily="2" charset="-122"/>
            </a:endParaRPr>
          </a:p>
          <a:p>
            <a:pPr algn="just">
              <a:lnSpc>
                <a:spcPct val="130000"/>
              </a:lnSpc>
              <a:buFontTx/>
            </a:pPr>
            <a:r>
              <a:rPr lang="en-US" altLang="zh-CN" sz="2400" b="1" dirty="0">
                <a:latin typeface="Arial" panose="020B0604020202020204" pitchFamily="34" charset="0"/>
                <a:ea typeface="宋体" panose="02010600030101010101" pitchFamily="2" charset="-122"/>
              </a:rPr>
              <a:t>        FileSystem.get(URI.create(inputPath.toString()), conf);</a:t>
            </a:r>
            <a:endParaRPr lang="en-US" altLang="zh-CN" sz="2400" b="1" dirty="0">
              <a:latin typeface="Arial" panose="020B0604020202020204" pitchFamily="34" charset="0"/>
              <a:ea typeface="宋体" panose="02010600030101010101" pitchFamily="2" charset="-122"/>
            </a:endParaRPr>
          </a:p>
          <a:p>
            <a:pPr algn="just">
              <a:lnSpc>
                <a:spcPct val="130000"/>
              </a:lnSpc>
              <a:buFontTx/>
            </a:pPr>
            <a:r>
              <a:rPr lang="en-US" altLang="zh-CN" sz="2400" b="1" dirty="0">
                <a:latin typeface="Arial" panose="020B0604020202020204" pitchFamily="34" charset="0"/>
                <a:ea typeface="宋体" panose="02010600030101010101" pitchFamily="2" charset="-122"/>
              </a:rPr>
              <a:t>        FileSystem fsDst =</a:t>
            </a:r>
            <a:endParaRPr lang="en-US" altLang="zh-CN" sz="2400" b="1" dirty="0">
              <a:latin typeface="Arial" panose="020B0604020202020204" pitchFamily="34" charset="0"/>
              <a:ea typeface="宋体" panose="02010600030101010101" pitchFamily="2" charset="-122"/>
            </a:endParaRPr>
          </a:p>
          <a:p>
            <a:pPr algn="just">
              <a:lnSpc>
                <a:spcPct val="130000"/>
              </a:lnSpc>
              <a:buFontTx/>
            </a:pPr>
            <a:r>
              <a:rPr lang="en-US" altLang="zh-CN" sz="2400" b="1" dirty="0">
                <a:latin typeface="Arial" panose="020B0604020202020204" pitchFamily="34" charset="0"/>
                <a:ea typeface="宋体" panose="02010600030101010101" pitchFamily="2" charset="-122"/>
              </a:rPr>
              <a:t>        FileSystem.get(URI.create(outputPath.toString()), conf);</a:t>
            </a:r>
            <a:endParaRPr lang="en-US" altLang="zh-CN" sz="2400" b="1" dirty="0">
              <a:latin typeface="Arial" panose="020B0604020202020204" pitchFamily="34" charset="0"/>
              <a:ea typeface="宋体" panose="02010600030101010101" pitchFamily="2" charset="-122"/>
            </a:endParaRPr>
          </a:p>
          <a:p>
            <a:pPr algn="just">
              <a:lnSpc>
                <a:spcPct val="130000"/>
              </a:lnSpc>
              <a:buFontTx/>
            </a:pPr>
            <a:r>
              <a:rPr lang="en-US" altLang="zh-CN" sz="2400" b="1" dirty="0">
                <a:latin typeface="Arial" panose="020B0604020202020204" pitchFamily="34" charset="0"/>
                <a:ea typeface="宋体" panose="02010600030101010101" pitchFamily="2" charset="-122"/>
              </a:rPr>
              <a:t>//</a:t>
            </a:r>
            <a:r>
              <a:rPr lang="zh-CN" altLang="en-US" sz="2400" b="1" dirty="0">
                <a:latin typeface="Arial" panose="020B0604020202020204" pitchFamily="34" charset="0"/>
                <a:ea typeface="宋体" panose="02010600030101010101" pitchFamily="2" charset="-122"/>
              </a:rPr>
              <a:t>下面过滤</a:t>
            </a:r>
            <a:r>
              <a:rPr lang="en-US" altLang="zh-CN" sz="2400" b="1" dirty="0">
                <a:latin typeface="Arial" panose="020B0604020202020204" pitchFamily="34" charset="0"/>
                <a:ea typeface="宋体" panose="02010600030101010101" pitchFamily="2" charset="-122"/>
              </a:rPr>
              <a:t>.abc</a:t>
            </a:r>
            <a:r>
              <a:rPr lang="zh-CN" altLang="en-US" sz="2400" b="1" dirty="0">
                <a:latin typeface="Arial" panose="020B0604020202020204" pitchFamily="34" charset="0"/>
                <a:ea typeface="宋体" panose="02010600030101010101" pitchFamily="2" charset="-122"/>
              </a:rPr>
              <a:t>的文件</a:t>
            </a:r>
            <a:endParaRPr lang="zh-CN" altLang="en-US" sz="2400" b="1" dirty="0">
              <a:latin typeface="Arial" panose="020B0604020202020204" pitchFamily="34" charset="0"/>
              <a:ea typeface="宋体" panose="02010600030101010101" pitchFamily="2" charset="-122"/>
            </a:endParaRPr>
          </a:p>
          <a:p>
            <a:pPr algn="just">
              <a:lnSpc>
                <a:spcPct val="130000"/>
              </a:lnSpc>
              <a:buFontTx/>
            </a:pPr>
            <a:r>
              <a:rPr lang="zh-CN" altLang="en-US" sz="2400" b="1" dirty="0">
                <a:latin typeface="Arial" panose="020B0604020202020204" pitchFamily="34" charset="0"/>
                <a:ea typeface="宋体" panose="02010600030101010101" pitchFamily="2" charset="-122"/>
              </a:rPr>
              <a:t> </a:t>
            </a:r>
            <a:r>
              <a:rPr lang="en-US" altLang="zh-CN" sz="2400" b="1" dirty="0">
                <a:latin typeface="Arial" panose="020B0604020202020204" pitchFamily="34" charset="0"/>
                <a:ea typeface="宋体" panose="02010600030101010101" pitchFamily="2" charset="-122"/>
              </a:rPr>
              <a:t>       FileStatus[ ] sourceStatus =</a:t>
            </a:r>
            <a:endParaRPr lang="en-US" altLang="zh-CN" sz="2400" b="1" dirty="0">
              <a:latin typeface="Arial" panose="020B0604020202020204" pitchFamily="34" charset="0"/>
              <a:ea typeface="宋体" panose="02010600030101010101" pitchFamily="2" charset="-122"/>
            </a:endParaRPr>
          </a:p>
          <a:p>
            <a:pPr algn="just">
              <a:lnSpc>
                <a:spcPct val="130000"/>
              </a:lnSpc>
              <a:buFontTx/>
            </a:pPr>
            <a:r>
              <a:rPr lang="en-US" altLang="zh-CN" sz="2400" b="1" dirty="0">
                <a:latin typeface="Arial" panose="020B0604020202020204" pitchFamily="34" charset="0"/>
                <a:ea typeface="宋体" panose="02010600030101010101" pitchFamily="2" charset="-122"/>
              </a:rPr>
              <a:t>        fsSource.listStatus(inputPath, </a:t>
            </a:r>
            <a:endParaRPr lang="en-US" altLang="zh-CN" sz="2400" b="1" dirty="0">
              <a:latin typeface="Arial" panose="020B0604020202020204" pitchFamily="34" charset="0"/>
              <a:ea typeface="宋体" panose="02010600030101010101" pitchFamily="2" charset="-122"/>
            </a:endParaRPr>
          </a:p>
          <a:p>
            <a:pPr algn="just">
              <a:lnSpc>
                <a:spcPct val="130000"/>
              </a:lnSpc>
              <a:buFontTx/>
            </a:pPr>
            <a:r>
              <a:rPr lang="en-US" altLang="zh-CN" sz="2400" b="1" dirty="0">
                <a:latin typeface="Arial" panose="020B0604020202020204" pitchFamily="34" charset="0"/>
                <a:ea typeface="宋体" panose="02010600030101010101" pitchFamily="2" charset="-122"/>
              </a:rPr>
              <a:t>                                   new MyPathFilter(“.*\\.abc));</a:t>
            </a:r>
            <a:endParaRPr lang="en-US" altLang="zh-CN" sz="2400" b="1" dirty="0">
              <a:latin typeface="Arial" panose="020B0604020202020204" pitchFamily="34" charset="0"/>
              <a:ea typeface="宋体" panose="02010600030101010101" pitchFamily="2" charset="-122"/>
            </a:endParaRPr>
          </a:p>
          <a:p>
            <a:pPr algn="just">
              <a:lnSpc>
                <a:spcPct val="130000"/>
              </a:lnSpc>
              <a:buFontTx/>
            </a:pPr>
            <a:r>
              <a:rPr lang="en-US" altLang="zh-CN" sz="2400" b="1" dirty="0">
                <a:latin typeface="Arial" panose="020B0604020202020204" pitchFamily="34" charset="0"/>
                <a:ea typeface="宋体" panose="02010600030101010101" pitchFamily="2" charset="-122"/>
              </a:rPr>
              <a:t>        FSDataOutputStream fsdos =</a:t>
            </a:r>
            <a:endParaRPr lang="en-US" altLang="zh-CN" sz="2400" b="1" dirty="0">
              <a:latin typeface="Arial" panose="020B0604020202020204" pitchFamily="34" charset="0"/>
              <a:ea typeface="宋体" panose="02010600030101010101" pitchFamily="2" charset="-122"/>
            </a:endParaRPr>
          </a:p>
          <a:p>
            <a:pPr algn="just">
              <a:lnSpc>
                <a:spcPct val="130000"/>
              </a:lnSpc>
              <a:buFontTx/>
            </a:pPr>
            <a:r>
              <a:rPr lang="en-US" altLang="zh-CN" sz="2400" b="1" dirty="0">
                <a:latin typeface="Arial" panose="020B0604020202020204" pitchFamily="34" charset="0"/>
                <a:ea typeface="宋体" panose="02010600030101010101" pitchFamily="2" charset="-122"/>
              </a:rPr>
              <a:t>                                   fsDst.create(outputPath);</a:t>
            </a:r>
            <a:endParaRPr lang="en-US" altLang="zh-CN" sz="2400" b="1" dirty="0">
              <a:latin typeface="Arial" panose="020B0604020202020204" pitchFamily="34" charset="0"/>
              <a:ea typeface="宋体" panose="02010600030101010101" pitchFamily="2" charset="-122"/>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8305" name="标题 2"/>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zh-CN" dirty="0"/>
          </a:p>
        </p:txBody>
      </p:sp>
      <p:sp>
        <p:nvSpPr>
          <p:cNvPr id="98306" name="矩形 3"/>
          <p:cNvSpPr/>
          <p:nvPr/>
        </p:nvSpPr>
        <p:spPr>
          <a:xfrm>
            <a:off x="284163" y="1144588"/>
            <a:ext cx="8615362" cy="5367337"/>
          </a:xfrm>
          <a:prstGeom prst="rect">
            <a:avLst/>
          </a:prstGeom>
          <a:noFill/>
          <a:ln w="9525">
            <a:noFill/>
          </a:ln>
        </p:spPr>
        <p:txBody>
          <a:bodyPr wrap="square" anchor="t" anchorCtr="0">
            <a:spAutoFit/>
          </a:bodyPr>
          <a:p>
            <a:pPr algn="just">
              <a:lnSpc>
                <a:spcPct val="110000"/>
              </a:lnSpc>
              <a:buFontTx/>
            </a:pPr>
            <a:r>
              <a:rPr lang="en-US" altLang="zh-CN" sz="2400" b="1" dirty="0">
                <a:latin typeface="Arial" panose="020B0604020202020204" pitchFamily="34" charset="0"/>
                <a:ea typeface="宋体" panose="02010600030101010101" pitchFamily="2" charset="-122"/>
              </a:rPr>
              <a:t>        //</a:t>
            </a:r>
            <a:r>
              <a:rPr lang="zh-CN" altLang="en-US" sz="2400" b="1" dirty="0">
                <a:latin typeface="Arial" panose="020B0604020202020204" pitchFamily="34" charset="0"/>
                <a:ea typeface="宋体" panose="02010600030101010101" pitchFamily="2" charset="-122"/>
              </a:rPr>
              <a:t>下面读取过滤后的每个文件的内容，并输出到同一文件</a:t>
            </a:r>
            <a:endParaRPr lang="zh-CN" altLang="en-US"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for (FileStatus sta : sourceStatus){</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System.out.print(“</a:t>
            </a:r>
            <a:r>
              <a:rPr lang="zh-CN" altLang="en-US" sz="2400" b="1" dirty="0">
                <a:latin typeface="Arial" panose="020B0604020202020204" pitchFamily="34" charset="0"/>
                <a:ea typeface="宋体" panose="02010600030101010101" pitchFamily="2" charset="-122"/>
              </a:rPr>
              <a:t>路径：</a:t>
            </a:r>
            <a:r>
              <a:rPr lang="en-US" altLang="zh-CN" sz="2400" b="1" dirty="0">
                <a:latin typeface="Arial" panose="020B0604020202020204" pitchFamily="34" charset="0"/>
                <a:ea typeface="宋体" panose="02010600030101010101" pitchFamily="2" charset="-122"/>
              </a:rPr>
              <a:t>” + sta.getPath() + “ </a:t>
            </a:r>
            <a:r>
              <a:rPr lang="zh-CN" altLang="en-US" sz="2400" b="1" dirty="0">
                <a:latin typeface="Arial" panose="020B0604020202020204" pitchFamily="34" charset="0"/>
                <a:ea typeface="宋体" panose="02010600030101010101" pitchFamily="2" charset="-122"/>
              </a:rPr>
              <a:t>文件大小</a:t>
            </a:r>
            <a:r>
              <a:rPr lang="en-US" altLang="zh-CN" sz="2400" b="1" dirty="0">
                <a:latin typeface="Arial" panose="020B0604020202020204" pitchFamily="34" charset="0"/>
                <a:ea typeface="宋体" panose="02010600030101010101" pitchFamily="2" charset="-122"/>
              </a:rPr>
              <a:t>:” + sta.getLen() + “</a:t>
            </a:r>
            <a:r>
              <a:rPr lang="zh-CN" altLang="en-US" sz="2400" b="1" dirty="0">
                <a:latin typeface="Arial" panose="020B0604020202020204" pitchFamily="34" charset="0"/>
                <a:ea typeface="宋体" panose="02010600030101010101" pitchFamily="2" charset="-122"/>
              </a:rPr>
              <a:t>权限</a:t>
            </a:r>
            <a:r>
              <a:rPr lang="en-US" altLang="zh-CN" sz="2400" b="1" dirty="0">
                <a:latin typeface="Arial" panose="020B0604020202020204" pitchFamily="34" charset="0"/>
                <a:ea typeface="宋体" panose="02010600030101010101" pitchFamily="2" charset="-122"/>
              </a:rPr>
              <a:t>: “ + sta.getPermission() + “ </a:t>
            </a:r>
            <a:r>
              <a:rPr lang="zh-CN" altLang="en-US" sz="2400" b="1" dirty="0">
                <a:latin typeface="Arial" panose="020B0604020202020204" pitchFamily="34" charset="0"/>
                <a:ea typeface="宋体" panose="02010600030101010101" pitchFamily="2" charset="-122"/>
              </a:rPr>
              <a:t>内容</a:t>
            </a:r>
            <a:r>
              <a:rPr lang="en-US" altLang="zh-CN" sz="2400" b="1" dirty="0">
                <a:latin typeface="Arial" panose="020B0604020202020204" pitchFamily="34" charset="0"/>
                <a:ea typeface="宋体" panose="02010600030101010101" pitchFamily="2" charset="-122"/>
              </a:rPr>
              <a:t>: ”);</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FSDataInputStream fsdis =</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fsSource.open(sta.getPath());</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byte[ ] data =  new byte[1024];</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int read = -1;</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while((read = fsdis.read(data)) &gt; 0){</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ps.write(data, 0, read); fsdos.write(data,0,read);</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fsdis.close();</a:t>
            </a:r>
            <a:endParaRPr lang="en-US" altLang="zh-CN" sz="2400" b="1" dirty="0">
              <a:latin typeface="Arial" panose="020B0604020202020204" pitchFamily="34" charset="0"/>
              <a:ea typeface="宋体" panose="02010600030101010101" pitchFamily="2" charset="-122"/>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353" name="标题 2"/>
          <p:cNvSpPr>
            <a:spLocks noGrp="1"/>
          </p:cNvSpPr>
          <p:nvPr>
            <p:ph type="title"/>
          </p:nvPr>
        </p:nvSpPr>
        <p:spPr/>
        <p:txBody>
          <a:bodyPr vert="horz" wrap="square" lIns="91440" tIns="45720" rIns="91440" bIns="45720" anchor="ctr" anchorCtr="0"/>
          <a:p>
            <a:r>
              <a:rPr lang="zh-CN" altLang="zh-CN" dirty="0"/>
              <a:t>3.7.3 HDFS常用Java API及应用实例</a:t>
            </a:r>
            <a:endParaRPr lang="zh-CN" altLang="zh-CN" dirty="0"/>
          </a:p>
        </p:txBody>
      </p:sp>
      <p:sp>
        <p:nvSpPr>
          <p:cNvPr id="100354" name="矩形 3"/>
          <p:cNvSpPr/>
          <p:nvPr/>
        </p:nvSpPr>
        <p:spPr>
          <a:xfrm>
            <a:off x="284163" y="1144588"/>
            <a:ext cx="8615362" cy="5367337"/>
          </a:xfrm>
          <a:prstGeom prst="rect">
            <a:avLst/>
          </a:prstGeom>
          <a:noFill/>
          <a:ln w="9525">
            <a:noFill/>
          </a:ln>
        </p:spPr>
        <p:txBody>
          <a:bodyPr wrap="square" anchor="t" anchorCtr="0">
            <a:spAutoFit/>
          </a:bodyPr>
          <a:p>
            <a:pPr algn="just">
              <a:lnSpc>
                <a:spcPct val="110000"/>
              </a:lnSpc>
              <a:buFontTx/>
            </a:pPr>
            <a:r>
              <a:rPr lang="en-US" altLang="zh-CN" sz="2400" b="1" dirty="0">
                <a:latin typeface="Arial" panose="020B0604020202020204" pitchFamily="34" charset="0"/>
                <a:ea typeface="宋体" panose="02010600030101010101" pitchFamily="2" charset="-122"/>
              </a:rPr>
              <a:t>        ps.close();  }</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fsdos.close();</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public static void main(Strin[] args) throws IOException{</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MergeFile merge = new MergeFile(</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“hdfs://localhost:9000/user/hadoop/”,</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“hdfs://localhost:9000/user/hadoop/merge.txt” );</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merge.doMerge()’</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   }</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en-US" altLang="zh-CN" sz="2400" b="1" dirty="0">
                <a:latin typeface="Arial" panose="020B0604020202020204" pitchFamily="34" charset="0"/>
                <a:ea typeface="宋体" panose="02010600030101010101" pitchFamily="2" charset="-122"/>
              </a:rPr>
              <a:t>}</a:t>
            </a:r>
            <a:endParaRPr lang="en-US" altLang="zh-CN" sz="2400" b="1" dirty="0">
              <a:latin typeface="Arial" panose="020B0604020202020204" pitchFamily="34" charset="0"/>
              <a:ea typeface="宋体" panose="02010600030101010101" pitchFamily="2" charset="-122"/>
            </a:endParaRPr>
          </a:p>
          <a:p>
            <a:pPr algn="just">
              <a:lnSpc>
                <a:spcPct val="110000"/>
              </a:lnSpc>
              <a:buFontTx/>
            </a:pPr>
            <a:r>
              <a:rPr lang="zh-CN" altLang="en-US" sz="2400" b="1" dirty="0">
                <a:latin typeface="Arial" panose="020B0604020202020204" pitchFamily="34" charset="0"/>
                <a:ea typeface="宋体" panose="02010600030101010101" pitchFamily="2" charset="-122"/>
              </a:rPr>
              <a:t>正确运行上面代码后，可在</a:t>
            </a:r>
            <a:r>
              <a:rPr lang="en-US" altLang="zh-CN" sz="2400" b="1" dirty="0">
                <a:latin typeface="Arial" panose="020B0604020202020204" pitchFamily="34" charset="0"/>
                <a:ea typeface="宋体" panose="02010600030101010101" pitchFamily="2" charset="-122"/>
              </a:rPr>
              <a:t>web</a:t>
            </a:r>
            <a:r>
              <a:rPr lang="zh-CN" altLang="en-US" sz="2400" b="1" dirty="0">
                <a:latin typeface="Arial" panose="020B0604020202020204" pitchFamily="34" charset="0"/>
                <a:ea typeface="宋体" panose="02010600030101010101" pitchFamily="2" charset="-122"/>
              </a:rPr>
              <a:t>页面中登录</a:t>
            </a:r>
            <a:r>
              <a:rPr lang="en-US" altLang="zh-CN" sz="2400" b="1" dirty="0">
                <a:latin typeface="Arial" panose="020B0604020202020204" pitchFamily="34" charset="0"/>
                <a:ea typeface="宋体" panose="02010600030101010101" pitchFamily="2" charset="-122"/>
              </a:rPr>
              <a:t>“http://localhost:9870/”</a:t>
            </a:r>
            <a:r>
              <a:rPr lang="zh-CN" altLang="en-US" sz="2400" b="1" dirty="0">
                <a:latin typeface="Arial" panose="020B0604020202020204" pitchFamily="34" charset="0"/>
                <a:ea typeface="宋体" panose="02010600030101010101" pitchFamily="2" charset="-122"/>
              </a:rPr>
              <a:t>查看文件系统，发现增加了</a:t>
            </a:r>
            <a:r>
              <a:rPr lang="en-US" altLang="zh-CN" sz="2400" b="1" dirty="0">
                <a:latin typeface="Arial" panose="020B0604020202020204" pitchFamily="34" charset="0"/>
                <a:ea typeface="宋体" panose="02010600030101010101" pitchFamily="2" charset="-122"/>
              </a:rPr>
              <a:t>merge.txt</a:t>
            </a:r>
            <a:r>
              <a:rPr lang="zh-CN" altLang="en-US" sz="2400" b="1" dirty="0">
                <a:latin typeface="Arial" panose="020B0604020202020204" pitchFamily="34" charset="0"/>
                <a:ea typeface="宋体" panose="02010600030101010101" pitchFamily="2" charset="-122"/>
              </a:rPr>
              <a:t>。</a:t>
            </a:r>
            <a:endParaRPr lang="zh-CN" altLang="en-US" sz="2400" b="1" dirty="0">
              <a:latin typeface="Arial" panose="020B0604020202020204" pitchFamily="34" charset="0"/>
              <a:ea typeface="宋体" panose="02010600030101010101" pitchFamily="2" charset="-122"/>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01" name="Rectangle 2"/>
          <p:cNvSpPr>
            <a:spLocks noGrp="1"/>
          </p:cNvSpPr>
          <p:nvPr>
            <p:ph type="title"/>
          </p:nvPr>
        </p:nvSpPr>
        <p:spPr/>
        <p:txBody>
          <a:bodyPr vert="horz" wrap="square" lIns="91440" tIns="45720" rIns="91440" bIns="45720" anchor="ctr" anchorCtr="0"/>
          <a:p>
            <a:r>
              <a:rPr lang="zh-CN" altLang="en-US" dirty="0"/>
              <a:t>本章小结</a:t>
            </a:r>
            <a:endParaRPr lang="zh-CN" altLang="en-US" dirty="0"/>
          </a:p>
        </p:txBody>
      </p:sp>
      <p:sp>
        <p:nvSpPr>
          <p:cNvPr id="102402" name="Rectangle 3"/>
          <p:cNvSpPr>
            <a:spLocks noGrp="1"/>
          </p:cNvSpPr>
          <p:nvPr>
            <p:ph idx="1"/>
          </p:nvPr>
        </p:nvSpPr>
        <p:spPr>
          <a:xfrm>
            <a:off x="301625" y="1285875"/>
            <a:ext cx="8580438" cy="5175250"/>
          </a:xfrm>
        </p:spPr>
        <p:txBody>
          <a:bodyPr vert="horz" wrap="square" lIns="91440" tIns="45720" rIns="91440" bIns="45720" anchor="t" anchorCtr="0"/>
          <a:p>
            <a:pPr>
              <a:lnSpc>
                <a:spcPct val="130000"/>
              </a:lnSpc>
              <a:buFont typeface="Wingdings" panose="05000000000000000000" charset="0"/>
              <a:buChar char="l"/>
            </a:pPr>
            <a:r>
              <a:rPr lang="zh-CN" altLang="en-US" sz="2800" b="1" dirty="0">
                <a:solidFill>
                  <a:srgbClr val="FF0000"/>
                </a:solidFill>
                <a:latin typeface="微软雅黑" panose="020B0503020204020204" charset="-122"/>
                <a:ea typeface="微软雅黑" panose="020B0503020204020204" charset="-122"/>
              </a:rPr>
              <a:t>分布式文件系统</a:t>
            </a:r>
            <a:r>
              <a:rPr lang="zh-CN" altLang="en-US" sz="2800" b="1" dirty="0"/>
              <a:t>是大数据时代解决大规模数据存储问题的有效解决方案，</a:t>
            </a:r>
            <a:r>
              <a:rPr lang="en-US" altLang="zh-CN" sz="2800" b="1" dirty="0"/>
              <a:t>HDFS</a:t>
            </a:r>
            <a:r>
              <a:rPr lang="zh-CN" altLang="en-US" sz="2800" b="1" dirty="0"/>
              <a:t>开源实现了</a:t>
            </a:r>
            <a:r>
              <a:rPr lang="en-US" altLang="zh-CN" sz="2800" b="1" dirty="0"/>
              <a:t>GFS</a:t>
            </a:r>
            <a:r>
              <a:rPr lang="zh-CN" altLang="en-US" sz="2800" b="1" dirty="0"/>
              <a:t>，可以利用由廉价硬件构成的计算机集群实现海量数据的分布式存储。</a:t>
            </a:r>
            <a:endParaRPr lang="zh-CN" altLang="en-US" sz="2800" b="1" dirty="0"/>
          </a:p>
          <a:p>
            <a:pPr>
              <a:lnSpc>
                <a:spcPct val="130000"/>
              </a:lnSpc>
              <a:buFont typeface="Wingdings" panose="05000000000000000000" charset="0"/>
              <a:buChar char="l"/>
            </a:pPr>
            <a:r>
              <a:rPr lang="en-US" altLang="zh-CN" sz="2800" b="1" dirty="0"/>
              <a:t>HDFS</a:t>
            </a:r>
            <a:r>
              <a:rPr lang="zh-CN" altLang="en-US" sz="2800" b="1" dirty="0"/>
              <a:t>具有兼容廉价的硬件设备、流数据读写、大数据集、简单的文件模型、强大的跨平台兼容性等特点。但是，也要注意到，</a:t>
            </a:r>
            <a:r>
              <a:rPr lang="en-US" altLang="zh-CN" sz="2800" b="1" dirty="0"/>
              <a:t>HDFS</a:t>
            </a:r>
            <a:r>
              <a:rPr lang="zh-CN" altLang="en-US" sz="2800" b="1" dirty="0"/>
              <a:t>也有自身的局限性，比如不适合低延迟数据访问、无法高效存储大量小文件和不支持多用户写入及任意修改文件等。</a:t>
            </a:r>
            <a:endParaRPr lang="zh-CN" altLang="en-US" sz="2800" b="1" dirty="0"/>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3425" name="Rectangle 2"/>
          <p:cNvSpPr>
            <a:spLocks noGrp="1"/>
          </p:cNvSpPr>
          <p:nvPr>
            <p:ph type="title"/>
          </p:nvPr>
        </p:nvSpPr>
        <p:spPr/>
        <p:txBody>
          <a:bodyPr vert="horz" wrap="square" lIns="91440" tIns="45720" rIns="91440" bIns="45720" anchor="ctr" anchorCtr="0"/>
          <a:p>
            <a:r>
              <a:rPr lang="zh-CN" altLang="en-US" dirty="0"/>
              <a:t>本章小结</a:t>
            </a:r>
            <a:endParaRPr lang="zh-CN" altLang="en-US" dirty="0"/>
          </a:p>
        </p:txBody>
      </p:sp>
      <p:sp>
        <p:nvSpPr>
          <p:cNvPr id="103426" name="Rectangle 3"/>
          <p:cNvSpPr>
            <a:spLocks noGrp="1"/>
          </p:cNvSpPr>
          <p:nvPr>
            <p:ph idx="1"/>
          </p:nvPr>
        </p:nvSpPr>
        <p:spPr>
          <a:xfrm>
            <a:off x="301625" y="1285875"/>
            <a:ext cx="8580438" cy="5164138"/>
          </a:xfrm>
        </p:spPr>
        <p:txBody>
          <a:bodyPr vert="horz" wrap="square" lIns="91440" tIns="45720" rIns="91440" bIns="45720" anchor="t" anchorCtr="0"/>
          <a:p>
            <a:pPr>
              <a:lnSpc>
                <a:spcPct val="130000"/>
              </a:lnSpc>
              <a:buFont typeface="Wingdings" panose="05000000000000000000" charset="0"/>
              <a:buChar char="l"/>
            </a:pP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块是</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HDFS</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核心的概念</a:t>
            </a:r>
            <a:r>
              <a:rPr lang="zh-CN" altLang="en-US" sz="2800" b="1" dirty="0"/>
              <a:t>，一个大的文件会被拆分成很多个块。</a:t>
            </a:r>
            <a:r>
              <a:rPr lang="en-US" altLang="zh-CN" sz="2800" b="1" dirty="0"/>
              <a:t>HDFS</a:t>
            </a:r>
            <a:r>
              <a:rPr lang="zh-CN" altLang="en-US" sz="2800" b="1" dirty="0"/>
              <a:t>采用抽象的块概念，具有支持大规模文件存储、简化系统设计、适合数据备份等优点。</a:t>
            </a:r>
            <a:endParaRPr lang="zh-CN" altLang="en-US" sz="2800" b="1" dirty="0"/>
          </a:p>
          <a:p>
            <a:pPr>
              <a:lnSpc>
                <a:spcPct val="130000"/>
              </a:lnSpc>
              <a:buFont typeface="Wingdings" panose="05000000000000000000" charset="0"/>
              <a:buChar char="l"/>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HDFS</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采用主从（</a:t>
            </a: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Master/Slave</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）结构模型</a:t>
            </a:r>
            <a:r>
              <a:rPr lang="zh-CN" altLang="en-US" sz="2800" b="1" dirty="0"/>
              <a:t>，一个</a:t>
            </a:r>
            <a:r>
              <a:rPr lang="en-US" altLang="zh-CN" sz="2800" b="1" dirty="0"/>
              <a:t>HDFS</a:t>
            </a:r>
            <a:r>
              <a:rPr lang="zh-CN" altLang="en-US" sz="2800" b="1" dirty="0"/>
              <a:t>集群包括一个名称节点和若干个数据节点。名称节点负责管理分布式文件系统的命名空间；数据节点是分布式文件系统</a:t>
            </a:r>
            <a:r>
              <a:rPr lang="en-US" altLang="zh-CN" sz="2800" b="1" dirty="0"/>
              <a:t>HDFS</a:t>
            </a:r>
            <a:r>
              <a:rPr lang="zh-CN" altLang="en-US" sz="2800" b="1" dirty="0"/>
              <a:t>的工作节点，负责数据的存储和读取。</a:t>
            </a:r>
            <a:endParaRPr lang="zh-CN" altLang="en-US" sz="2800" b="1" dirty="0"/>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4449" name="Rectangle 2"/>
          <p:cNvSpPr>
            <a:spLocks noGrp="1"/>
          </p:cNvSpPr>
          <p:nvPr>
            <p:ph type="title"/>
          </p:nvPr>
        </p:nvSpPr>
        <p:spPr/>
        <p:txBody>
          <a:bodyPr vert="horz" wrap="square" lIns="91440" tIns="45720" rIns="91440" bIns="45720" anchor="ctr" anchorCtr="0"/>
          <a:p>
            <a:r>
              <a:rPr lang="zh-CN" altLang="en-US" dirty="0"/>
              <a:t>本章小结</a:t>
            </a:r>
            <a:endParaRPr lang="zh-CN" altLang="en-US" dirty="0"/>
          </a:p>
        </p:txBody>
      </p:sp>
      <p:sp>
        <p:nvSpPr>
          <p:cNvPr id="104450" name="Rectangle 3"/>
          <p:cNvSpPr>
            <a:spLocks noGrp="1"/>
          </p:cNvSpPr>
          <p:nvPr>
            <p:ph idx="1"/>
          </p:nvPr>
        </p:nvSpPr>
        <p:spPr>
          <a:xfrm>
            <a:off x="301625" y="1285875"/>
            <a:ext cx="8580438" cy="5164138"/>
          </a:xfrm>
        </p:spPr>
        <p:txBody>
          <a:bodyPr vert="horz" wrap="square" lIns="91440" tIns="45720" rIns="91440" bIns="45720" anchor="t" anchorCtr="0"/>
          <a:p>
            <a:pPr algn="just">
              <a:lnSpc>
                <a:spcPct val="130000"/>
              </a:lnSpc>
              <a:buFont typeface="Wingdings" panose="05000000000000000000" charset="0"/>
              <a:buChar char="l"/>
            </a:pPr>
            <a:r>
              <a:rPr lang="en-US" altLang="zh-CN" sz="2800" b="1" dirty="0"/>
              <a:t>HDFS</a:t>
            </a:r>
            <a:r>
              <a:rPr lang="zh-CN" altLang="en-US" sz="2800" b="1" dirty="0"/>
              <a:t>采用了冗余数据存储，增强了数据可靠性，加快了数据传输速度。</a:t>
            </a:r>
            <a:r>
              <a:rPr lang="en-US" altLang="zh-CN" sz="2800" b="1" dirty="0"/>
              <a:t>HDFS</a:t>
            </a:r>
            <a:r>
              <a:rPr lang="zh-CN" altLang="en-US" sz="2800" b="1" dirty="0"/>
              <a:t>还采用了相应的数据存放、数据读取和数据复制策略，来提升系统整体读写响应性能。</a:t>
            </a:r>
            <a:r>
              <a:rPr lang="en-US" altLang="zh-CN" sz="2800" b="1" dirty="0"/>
              <a:t>HDFS</a:t>
            </a:r>
            <a:r>
              <a:rPr lang="zh-CN" altLang="en-US" sz="2800" b="1" dirty="0"/>
              <a:t>把硬件出错看作一种常态，设计了错误恢复机制。</a:t>
            </a:r>
            <a:endParaRPr lang="zh-CN" altLang="en-US" sz="2800" b="1" dirty="0"/>
          </a:p>
          <a:p>
            <a:pPr algn="just">
              <a:lnSpc>
                <a:spcPct val="130000"/>
              </a:lnSpc>
              <a:buFont typeface="Wingdings" panose="05000000000000000000" charset="0"/>
              <a:buChar char="l"/>
            </a:pPr>
            <a:r>
              <a:rPr lang="zh-CN" altLang="en-US" sz="2800" b="1" dirty="0"/>
              <a:t>本章最后介绍了</a:t>
            </a:r>
            <a:r>
              <a:rPr lang="en-US" altLang="zh-CN" sz="2800" b="1" dirty="0"/>
              <a:t>HDFS</a:t>
            </a:r>
            <a:r>
              <a:rPr lang="zh-CN" altLang="en-US" sz="2800" b="1" dirty="0"/>
              <a:t>的数据读写过程以及</a:t>
            </a:r>
            <a:r>
              <a:rPr lang="en-US" altLang="zh-CN" sz="2800" b="1" dirty="0"/>
              <a:t>HDFS</a:t>
            </a:r>
            <a:r>
              <a:rPr lang="zh-CN" altLang="en-US" sz="2800" b="1" dirty="0"/>
              <a:t>编程实践方面的相关知识。</a:t>
            </a:r>
            <a:endParaRPr lang="zh-CN" altLang="en-US" sz="2800" b="1" dirty="0"/>
          </a:p>
          <a:p>
            <a:pPr algn="just">
              <a:lnSpc>
                <a:spcPct val="130000"/>
              </a:lnSpc>
              <a:buFont typeface="Wingdings" panose="05000000000000000000" charset="0"/>
              <a:buChar char="l"/>
            </a:pPr>
            <a:endParaRPr lang="zh-CN" altLang="en-US" sz="2800" b="1" dirty="0"/>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4449" name="Rectangle 2"/>
          <p:cNvSpPr>
            <a:spLocks noGrp="1"/>
          </p:cNvSpPr>
          <p:nvPr>
            <p:ph type="title"/>
          </p:nvPr>
        </p:nvSpPr>
        <p:spPr/>
        <p:txBody>
          <a:bodyPr vert="horz" wrap="square" lIns="91440" tIns="45720" rIns="91440" bIns="45720" anchor="ctr" anchorCtr="0"/>
          <a:p>
            <a:r>
              <a:rPr lang="zh-CN" altLang="en-US" dirty="0"/>
              <a:t>作业</a:t>
            </a:r>
            <a:endParaRPr lang="zh-CN" altLang="en-US" dirty="0"/>
          </a:p>
        </p:txBody>
      </p:sp>
      <p:sp>
        <p:nvSpPr>
          <p:cNvPr id="104450" name="Rectangle 3"/>
          <p:cNvSpPr>
            <a:spLocks noGrp="1"/>
          </p:cNvSpPr>
          <p:nvPr>
            <p:ph idx="1"/>
          </p:nvPr>
        </p:nvSpPr>
        <p:spPr>
          <a:xfrm>
            <a:off x="301625" y="1285875"/>
            <a:ext cx="8580438" cy="5164138"/>
          </a:xfrm>
        </p:spPr>
        <p:txBody>
          <a:bodyPr vert="horz" wrap="square" lIns="91440" tIns="45720" rIns="91440" bIns="45720" anchor="t" anchorCtr="0"/>
          <a:p>
            <a:pPr algn="just">
              <a:lnSpc>
                <a:spcPct val="130000"/>
              </a:lnSpc>
              <a:buFont typeface="Wingdings" panose="05000000000000000000" charset="0"/>
              <a:buChar char="l"/>
            </a:pPr>
            <a:r>
              <a:rPr lang="zh-CN" altLang="en-US" sz="2800" b="1" dirty="0"/>
              <a:t>学习通中第</a:t>
            </a:r>
            <a:r>
              <a:rPr lang="en-US" altLang="zh-CN" sz="2800" b="1" dirty="0"/>
              <a:t>3</a:t>
            </a:r>
            <a:r>
              <a:rPr lang="zh-CN" altLang="en-US" sz="2800" b="1" dirty="0"/>
              <a:t>章作业。</a:t>
            </a:r>
            <a:endParaRPr lang="zh-CN" altLang="en-US" sz="2800" b="1" dirty="0"/>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PP_MARK_KEY" val="3788b772-17f1-4241-ab1a-a850ce32e8c3"/>
  <p:tag name="COMMONDATA" val="eyJoZGlkIjoiZTE3ZTEwNjE3NjA3OWY3MTM2OTg2NGNlMzQ0NGQwN2UifQ=="/>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UNIT_TABLE_BEAUTIFY" val="smartTable{db447f9f-02b9-4a33-8363-e6da65ce1707}"/>
</p:tagLst>
</file>

<file path=ppt/tags/tag7.xml><?xml version="1.0" encoding="utf-8"?>
<p:tagLst xmlns:p="http://schemas.openxmlformats.org/presentationml/2006/main">
  <p:tag name="KSO_WM_UNIT_TABLE_BEAUTIFY" val="smartTable{9329be12-05cc-42a2-b413-4528039fd780}"/>
</p:tagLst>
</file>

<file path=ppt/tags/tag8.xml><?xml version="1.0" encoding="utf-8"?>
<p:tagLst xmlns:p="http://schemas.openxmlformats.org/presentationml/2006/main">
  <p:tag name="KSO_WM_UNIT_TABLE_BEAUTIFY" val="smartTable{88603c29-cd38-4ee4-98e4-e3a7e6b2dc46}"/>
</p:tagLst>
</file>

<file path=ppt/tags/tag9.xml><?xml version="1.0" encoding="utf-8"?>
<p:tagLst xmlns:p="http://schemas.openxmlformats.org/presentationml/2006/main">
  <p:tag name="KSO_WM_UNIT_TABLE_BEAUTIFY" val="smartTable{830e4145-eb5e-43ef-a96a-44d782dc9352}"/>
</p:tagLst>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黑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黑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黑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黑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黑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19044</Words>
  <Application>WPS 演示</Application>
  <PresentationFormat>全屏显示(4:3)</PresentationFormat>
  <Paragraphs>829</Paragraphs>
  <Slides>97</Slides>
  <Notes>2</Notes>
  <HiddenSlides>0</HiddenSlides>
  <MMClips>0</MMClips>
  <ScaleCrop>false</ScaleCrop>
  <HeadingPairs>
    <vt:vector size="8" baseType="variant">
      <vt:variant>
        <vt:lpstr>已用的字体</vt:lpstr>
      </vt:variant>
      <vt:variant>
        <vt:i4>10</vt:i4>
      </vt:variant>
      <vt:variant>
        <vt:lpstr>主题</vt:lpstr>
      </vt:variant>
      <vt:variant>
        <vt:i4>5</vt:i4>
      </vt:variant>
      <vt:variant>
        <vt:lpstr>嵌入 OLE 服务器</vt:lpstr>
      </vt:variant>
      <vt:variant>
        <vt:i4>0</vt:i4>
      </vt:variant>
      <vt:variant>
        <vt:lpstr>幻灯片标题</vt:lpstr>
      </vt:variant>
      <vt:variant>
        <vt:i4>97</vt:i4>
      </vt:variant>
    </vt:vector>
  </HeadingPairs>
  <TitlesOfParts>
    <vt:vector size="112" baseType="lpstr">
      <vt:lpstr>Arial</vt:lpstr>
      <vt:lpstr>宋体</vt:lpstr>
      <vt:lpstr>Wingdings</vt:lpstr>
      <vt:lpstr>黑体</vt:lpstr>
      <vt:lpstr>Times New Roman</vt:lpstr>
      <vt:lpstr>Wingdings</vt:lpstr>
      <vt:lpstr>微软雅黑</vt:lpstr>
      <vt:lpstr>Arial Unicode MS</vt:lpstr>
      <vt:lpstr>Courier</vt:lpstr>
      <vt:lpstr>Courier New</vt:lpstr>
      <vt:lpstr>默认设计模板</vt:lpstr>
      <vt:lpstr>1_默认设计模板</vt:lpstr>
      <vt:lpstr>2_默认设计模板</vt:lpstr>
      <vt:lpstr>3_默认设计模板</vt:lpstr>
      <vt:lpstr>4_默认设计模板</vt:lpstr>
      <vt:lpstr> 第3章 分布式文件系统HDFS   </vt:lpstr>
      <vt:lpstr>重点与难点</vt:lpstr>
      <vt:lpstr>提纲</vt:lpstr>
      <vt:lpstr>3.1 分布式文件系统</vt:lpstr>
      <vt:lpstr>3.1.1	 计算机集群结构</vt:lpstr>
      <vt:lpstr>3.1.1	 计算机集群结构</vt:lpstr>
      <vt:lpstr>3.1.2	 分布式文件系统的结构</vt:lpstr>
      <vt:lpstr>3.1.2	 分布式文件系统的结构</vt:lpstr>
      <vt:lpstr>3.1.2	 分布式文件系统的结构</vt:lpstr>
      <vt:lpstr>3.1.2	 分布式文件系统的结构</vt:lpstr>
      <vt:lpstr>3.1.3 分布式文件系统的设计需求</vt:lpstr>
      <vt:lpstr>3.1.3 分布式文件系统的设计需求</vt:lpstr>
      <vt:lpstr>3.2 HDFS简介</vt:lpstr>
      <vt:lpstr>3.2 HDFS简介</vt:lpstr>
      <vt:lpstr>3.3.1	 块</vt:lpstr>
      <vt:lpstr>3.3.1	 块</vt:lpstr>
      <vt:lpstr>3.3.2	 名称节点和数据节点</vt:lpstr>
      <vt:lpstr>3.3.2	 名称节点和数据节点</vt:lpstr>
      <vt:lpstr>3.3.2	 名称节点和数据节点</vt:lpstr>
      <vt:lpstr>3.3.2	 名称节点和数据节点</vt:lpstr>
      <vt:lpstr>3.3.2	 名称节点和数据节点</vt:lpstr>
      <vt:lpstr>3.3.2	 名称节点和数据节点</vt:lpstr>
      <vt:lpstr>3.3.2	 名称节点和数据节点</vt:lpstr>
      <vt:lpstr>3.3.2	 名称节点和数据节点</vt:lpstr>
      <vt:lpstr>3.3.2	 名称节点和数据节点</vt:lpstr>
      <vt:lpstr>3.3.3	 第二名称节点</vt:lpstr>
      <vt:lpstr>3.3.3	 第二名称节点</vt:lpstr>
      <vt:lpstr>3.3.3	 第二名称节点</vt:lpstr>
      <vt:lpstr>3.3.3	 第二名称节点</vt:lpstr>
      <vt:lpstr>3.3.3	 第二名称节点</vt:lpstr>
      <vt:lpstr>3.3.2	 名称节点和数据节点</vt:lpstr>
      <vt:lpstr>3.4 HDFS体系结构</vt:lpstr>
      <vt:lpstr>3.4.1	 HDFS体系结构概述</vt:lpstr>
      <vt:lpstr>3.4.1 HDFS体系结构概述</vt:lpstr>
      <vt:lpstr>3.4.2 HDFS命名空间管理</vt:lpstr>
      <vt:lpstr>3.4.3	 通信协议</vt:lpstr>
      <vt:lpstr>3.4.4	 客户端</vt:lpstr>
      <vt:lpstr>3.4.5	 HDFS体系结构的局限性</vt:lpstr>
      <vt:lpstr>3.5 HDFS存储原理</vt:lpstr>
      <vt:lpstr>3.5.1 冗余数据保存</vt:lpstr>
      <vt:lpstr>3.5.1	 冗余数据保存</vt:lpstr>
      <vt:lpstr>3.5.2	 数据存取策略</vt:lpstr>
      <vt:lpstr>3.5.2	 数据存取策略</vt:lpstr>
      <vt:lpstr>3.5.2	 数据存取策略</vt:lpstr>
      <vt:lpstr>3.5.2	 数据存取策略</vt:lpstr>
      <vt:lpstr>3.5.3	 数据错误与恢复</vt:lpstr>
      <vt:lpstr>3.5.3	 数据错误与恢复--名称节点出错</vt:lpstr>
      <vt:lpstr>3.5.3	 数据错误与恢复--数据节点出错</vt:lpstr>
      <vt:lpstr>3.5.3	 数据错误与恢复--数据节点出错</vt:lpstr>
      <vt:lpstr>3.5.3	 数据错误与恢复--数据出错</vt:lpstr>
      <vt:lpstr>3.5.3	 数据错误与恢复--数据出错</vt:lpstr>
      <vt:lpstr>3.6 HDFS数据读写过程</vt:lpstr>
      <vt:lpstr>3.6 HDFS数据读写过程</vt:lpstr>
      <vt:lpstr>3.6.1	 读数据的过程</vt:lpstr>
      <vt:lpstr>3.6 HDFS数据读写过程</vt:lpstr>
      <vt:lpstr>3.6.2 写数据的过程</vt:lpstr>
      <vt:lpstr>3.6 HDFS数据读写过程</vt:lpstr>
      <vt:lpstr>3.7 HDFS编程实践</vt:lpstr>
      <vt:lpstr>3.7.1 HDFS常用命令</vt:lpstr>
      <vt:lpstr>3.7.1 HDFS常用命令</vt:lpstr>
      <vt:lpstr>3.7.1 HDFS常用命令</vt:lpstr>
      <vt:lpstr>3.7.1 HDFS常用命令</vt:lpstr>
      <vt:lpstr>3.7.1 HDFS常用命令</vt:lpstr>
      <vt:lpstr>3.7.1	 HDFS常用命令</vt:lpstr>
      <vt:lpstr>3.7.1 HDFS常用命令</vt:lpstr>
      <vt:lpstr>3.7.1 HDFS常用命令</vt:lpstr>
      <vt:lpstr>3.7.2	 HDFS的Web界面</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3.7.3 HDFS常用Java API及应用实例</vt:lpstr>
      <vt:lpstr>本章小结</vt:lpstr>
      <vt:lpstr>本章小结</vt:lpstr>
      <vt:lpstr>本章小结</vt:lpstr>
      <vt:lpstr>作业</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大数据技术原理与应用</dc:title>
  <dc:creator>kyfu</dc:creator>
  <cp:lastModifiedBy>耀哥</cp:lastModifiedBy>
  <cp:revision>457</cp:revision>
  <dcterms:created xsi:type="dcterms:W3CDTF">2015-04-21T14:02:00Z</dcterms:created>
  <dcterms:modified xsi:type="dcterms:W3CDTF">2023-04-26T14:04:35Z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B5A0BCCC698B49E79B03B031D3B5354C</vt:lpwstr>
  </property>
</Properties>
</file>